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4" r:id="rId4"/>
  </p:sldMasterIdLst>
  <p:notesMasterIdLst>
    <p:notesMasterId r:id="rId41"/>
  </p:notesMasterIdLst>
  <p:handoutMasterIdLst>
    <p:handoutMasterId r:id="rId42"/>
  </p:handoutMasterIdLst>
  <p:sldIdLst>
    <p:sldId id="365" r:id="rId5"/>
    <p:sldId id="364" r:id="rId6"/>
    <p:sldId id="316" r:id="rId7"/>
    <p:sldId id="337" r:id="rId8"/>
    <p:sldId id="342" r:id="rId9"/>
    <p:sldId id="343" r:id="rId10"/>
    <p:sldId id="3881" r:id="rId11"/>
    <p:sldId id="3882" r:id="rId12"/>
    <p:sldId id="3889" r:id="rId13"/>
    <p:sldId id="3890" r:id="rId14"/>
    <p:sldId id="3893" r:id="rId15"/>
    <p:sldId id="3894" r:id="rId16"/>
    <p:sldId id="3897" r:id="rId17"/>
    <p:sldId id="3898" r:id="rId18"/>
    <p:sldId id="3899" r:id="rId19"/>
    <p:sldId id="3900" r:id="rId20"/>
    <p:sldId id="366" r:id="rId21"/>
    <p:sldId id="336" r:id="rId22"/>
    <p:sldId id="328" r:id="rId23"/>
    <p:sldId id="346" r:id="rId24"/>
    <p:sldId id="345" r:id="rId25"/>
    <p:sldId id="3912" r:id="rId26"/>
    <p:sldId id="3917" r:id="rId27"/>
    <p:sldId id="3916" r:id="rId28"/>
    <p:sldId id="3915" r:id="rId29"/>
    <p:sldId id="3914" r:id="rId30"/>
    <p:sldId id="3913" r:id="rId31"/>
    <p:sldId id="3919" r:id="rId32"/>
    <p:sldId id="3923" r:id="rId33"/>
    <p:sldId id="3924" r:id="rId34"/>
    <p:sldId id="3921" r:id="rId35"/>
    <p:sldId id="3920" r:id="rId36"/>
    <p:sldId id="3922" r:id="rId37"/>
    <p:sldId id="3926" r:id="rId38"/>
    <p:sldId id="349" r:id="rId39"/>
    <p:sldId id="392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6B8"/>
    <a:srgbClr val="FFFFCC"/>
    <a:srgbClr val="FFDA65"/>
    <a:srgbClr val="FF6600"/>
    <a:srgbClr val="00863D"/>
    <a:srgbClr val="007788"/>
    <a:srgbClr val="00808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522" autoAdjust="0"/>
    <p:restoredTop sz="77386" autoAdjust="0"/>
  </p:normalViewPr>
  <p:slideViewPr>
    <p:cSldViewPr snapToGrid="0">
      <p:cViewPr varScale="1">
        <p:scale>
          <a:sx n="52" d="100"/>
          <a:sy n="52" d="100"/>
        </p:scale>
        <p:origin x="586" y="408"/>
      </p:cViewPr>
      <p:guideLst>
        <p:guide orient="horz" pos="1392"/>
        <p:guide pos="7056"/>
        <p:guide orient="horz" pos="3168"/>
      </p:guideLst>
    </p:cSldViewPr>
  </p:slideViewPr>
  <p:outlineViewPr>
    <p:cViewPr>
      <p:scale>
        <a:sx n="33" d="100"/>
        <a:sy n="33" d="100"/>
      </p:scale>
      <p:origin x="0" y="-1103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diagrams/_rels/data3.xml.rels><?xml version="1.0" encoding="UTF-8" standalone="yes"?>
<Relationships xmlns="http://schemas.openxmlformats.org/package/2006/relationships"><Relationship Id="rId1" Type="http://schemas.openxmlformats.org/officeDocument/2006/relationships/hyperlink" Target="https://www.nmececd.org/family-infant-toddler-fit-program/"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https://www.nmececd.org/family-infant-toddler-fit-program/"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816569-18DB-40BC-B056-5A3774BA1AF6}" type="doc">
      <dgm:prSet loTypeId="urn:microsoft.com/office/officeart/2005/8/layout/matrix2" loCatId="matrix" qsTypeId="urn:microsoft.com/office/officeart/2005/8/quickstyle/simple1" qsCatId="simple" csTypeId="urn:microsoft.com/office/officeart/2005/8/colors/colorful1" csCatId="colorful"/>
      <dgm:spPr/>
      <dgm:t>
        <a:bodyPr/>
        <a:lstStyle/>
        <a:p>
          <a:endParaRPr lang="en-US"/>
        </a:p>
      </dgm:t>
    </dgm:pt>
    <dgm:pt modelId="{C380B9D7-D87A-4B5C-B864-406E792EFF1E}">
      <dgm:prSet custT="1"/>
      <dgm:spPr/>
      <dgm:t>
        <a:bodyPr/>
        <a:lstStyle/>
        <a:p>
          <a:r>
            <a:rPr lang="en-US" sz="2000" b="1" dirty="0"/>
            <a:t>Developmental Delay: </a:t>
          </a:r>
          <a:r>
            <a:rPr lang="en-US" sz="2000" dirty="0"/>
            <a:t>Delays in development of 25% or more </a:t>
          </a:r>
        </a:p>
      </dgm:t>
    </dgm:pt>
    <dgm:pt modelId="{7C0C1E3F-8CE4-4688-853E-0EF02656B43A}" type="parTrans" cxnId="{5D9B2387-F96C-464E-BEDB-578F51847C5D}">
      <dgm:prSet/>
      <dgm:spPr/>
      <dgm:t>
        <a:bodyPr/>
        <a:lstStyle/>
        <a:p>
          <a:endParaRPr lang="en-US"/>
        </a:p>
      </dgm:t>
    </dgm:pt>
    <dgm:pt modelId="{D2BC25CB-9F1C-4910-B390-3691997E3BC3}" type="sibTrans" cxnId="{5D9B2387-F96C-464E-BEDB-578F51847C5D}">
      <dgm:prSet/>
      <dgm:spPr/>
      <dgm:t>
        <a:bodyPr/>
        <a:lstStyle/>
        <a:p>
          <a:endParaRPr lang="en-US"/>
        </a:p>
      </dgm:t>
    </dgm:pt>
    <dgm:pt modelId="{0E4A1769-34CB-40B3-BECF-1E611C92A87F}">
      <dgm:prSet custT="1"/>
      <dgm:spPr/>
      <dgm:t>
        <a:bodyPr/>
        <a:lstStyle/>
        <a:p>
          <a:r>
            <a:rPr lang="en-US" sz="2000" b="1" dirty="0"/>
            <a:t>Established Condition</a:t>
          </a:r>
          <a:r>
            <a:rPr lang="en-US" sz="2000" dirty="0"/>
            <a:t>: A diagnosed medical condition such as Down Syndrome or Autism Spectrum Disorder</a:t>
          </a:r>
        </a:p>
      </dgm:t>
    </dgm:pt>
    <dgm:pt modelId="{CEC8ADDF-71CE-4981-A1AC-E2BAB6A952A3}" type="parTrans" cxnId="{06B6E437-867A-44A9-934B-09DCFA796FFF}">
      <dgm:prSet/>
      <dgm:spPr/>
      <dgm:t>
        <a:bodyPr/>
        <a:lstStyle/>
        <a:p>
          <a:endParaRPr lang="en-US"/>
        </a:p>
      </dgm:t>
    </dgm:pt>
    <dgm:pt modelId="{BF3CCD7D-7FD1-4E45-A71A-00404A588E89}" type="sibTrans" cxnId="{06B6E437-867A-44A9-934B-09DCFA796FFF}">
      <dgm:prSet/>
      <dgm:spPr/>
      <dgm:t>
        <a:bodyPr/>
        <a:lstStyle/>
        <a:p>
          <a:endParaRPr lang="en-US"/>
        </a:p>
      </dgm:t>
    </dgm:pt>
    <dgm:pt modelId="{D1E43CF6-61A6-45A6-8A44-C4C620717A69}">
      <dgm:prSet custT="1"/>
      <dgm:spPr/>
      <dgm:t>
        <a:bodyPr/>
        <a:lstStyle/>
        <a:p>
          <a:r>
            <a:rPr lang="en-US" sz="2000" b="1" dirty="0"/>
            <a:t>Biological/Medical Risk: </a:t>
          </a:r>
          <a:r>
            <a:rPr lang="en-US" sz="2000" dirty="0"/>
            <a:t>Prematurity, low birth weight, tongue-tie</a:t>
          </a:r>
        </a:p>
      </dgm:t>
    </dgm:pt>
    <dgm:pt modelId="{A5EDBBC9-8F16-4575-87F5-8290CFA919DD}" type="parTrans" cxnId="{5049EC67-471A-4784-8988-6BCAF3CAE17C}">
      <dgm:prSet/>
      <dgm:spPr/>
      <dgm:t>
        <a:bodyPr/>
        <a:lstStyle/>
        <a:p>
          <a:endParaRPr lang="en-US"/>
        </a:p>
      </dgm:t>
    </dgm:pt>
    <dgm:pt modelId="{985E1F81-F04D-495F-B672-B85682E9EA6F}" type="sibTrans" cxnId="{5049EC67-471A-4784-8988-6BCAF3CAE17C}">
      <dgm:prSet/>
      <dgm:spPr/>
      <dgm:t>
        <a:bodyPr/>
        <a:lstStyle/>
        <a:p>
          <a:endParaRPr lang="en-US"/>
        </a:p>
      </dgm:t>
    </dgm:pt>
    <dgm:pt modelId="{F09FB15E-C6E3-4713-98DB-B3E433964B72}">
      <dgm:prSet/>
      <dgm:spPr/>
      <dgm:t>
        <a:bodyPr/>
        <a:lstStyle/>
        <a:p>
          <a:r>
            <a:rPr lang="en-US" b="1" dirty="0"/>
            <a:t>Environmental Risk</a:t>
          </a:r>
          <a:r>
            <a:rPr lang="en-US" dirty="0"/>
            <a:t>: Environments that post substantial threats to development including substance use, risk of child maltreatment, or developmental or psychiatric disability in a primary caregiver. </a:t>
          </a:r>
        </a:p>
      </dgm:t>
    </dgm:pt>
    <dgm:pt modelId="{6BB4A005-F5DC-4641-B6FB-787F176EFFB1}" type="parTrans" cxnId="{5CDF7E17-0F31-423C-A530-E405CD7DBC81}">
      <dgm:prSet/>
      <dgm:spPr/>
      <dgm:t>
        <a:bodyPr/>
        <a:lstStyle/>
        <a:p>
          <a:endParaRPr lang="en-US"/>
        </a:p>
      </dgm:t>
    </dgm:pt>
    <dgm:pt modelId="{F86F076F-3FE5-47F0-A415-A8A70C88407D}" type="sibTrans" cxnId="{5CDF7E17-0F31-423C-A530-E405CD7DBC81}">
      <dgm:prSet/>
      <dgm:spPr/>
      <dgm:t>
        <a:bodyPr/>
        <a:lstStyle/>
        <a:p>
          <a:endParaRPr lang="en-US"/>
        </a:p>
      </dgm:t>
    </dgm:pt>
    <dgm:pt modelId="{2E036404-309F-41DB-A9D9-AB4DF330C09A}" type="pres">
      <dgm:prSet presAssocID="{AF816569-18DB-40BC-B056-5A3774BA1AF6}" presName="matrix" presStyleCnt="0">
        <dgm:presLayoutVars>
          <dgm:chMax val="1"/>
          <dgm:dir/>
          <dgm:resizeHandles val="exact"/>
        </dgm:presLayoutVars>
      </dgm:prSet>
      <dgm:spPr/>
    </dgm:pt>
    <dgm:pt modelId="{61836ADE-C3FA-4F40-B562-FFA2DBBBDDD5}" type="pres">
      <dgm:prSet presAssocID="{AF816569-18DB-40BC-B056-5A3774BA1AF6}" presName="axisShape" presStyleLbl="bgShp" presStyleIdx="0" presStyleCnt="1"/>
      <dgm:spPr/>
    </dgm:pt>
    <dgm:pt modelId="{4D2155AF-0C01-4A30-BD63-22F811764FE7}" type="pres">
      <dgm:prSet presAssocID="{AF816569-18DB-40BC-B056-5A3774BA1AF6}" presName="rect1" presStyleLbl="node1" presStyleIdx="0" presStyleCnt="4">
        <dgm:presLayoutVars>
          <dgm:chMax val="0"/>
          <dgm:chPref val="0"/>
          <dgm:bulletEnabled val="1"/>
        </dgm:presLayoutVars>
      </dgm:prSet>
      <dgm:spPr/>
    </dgm:pt>
    <dgm:pt modelId="{807007A6-D713-47A2-8102-FD6986A90CA1}" type="pres">
      <dgm:prSet presAssocID="{AF816569-18DB-40BC-B056-5A3774BA1AF6}" presName="rect2" presStyleLbl="node1" presStyleIdx="1" presStyleCnt="4">
        <dgm:presLayoutVars>
          <dgm:chMax val="0"/>
          <dgm:chPref val="0"/>
          <dgm:bulletEnabled val="1"/>
        </dgm:presLayoutVars>
      </dgm:prSet>
      <dgm:spPr/>
    </dgm:pt>
    <dgm:pt modelId="{A05A20DD-C30E-440C-BA24-20380C6D01AE}" type="pres">
      <dgm:prSet presAssocID="{AF816569-18DB-40BC-B056-5A3774BA1AF6}" presName="rect3" presStyleLbl="node1" presStyleIdx="2" presStyleCnt="4">
        <dgm:presLayoutVars>
          <dgm:chMax val="0"/>
          <dgm:chPref val="0"/>
          <dgm:bulletEnabled val="1"/>
        </dgm:presLayoutVars>
      </dgm:prSet>
      <dgm:spPr/>
    </dgm:pt>
    <dgm:pt modelId="{227E6601-590B-4973-BA1A-85E4C71CF9E0}" type="pres">
      <dgm:prSet presAssocID="{AF816569-18DB-40BC-B056-5A3774BA1AF6}" presName="rect4" presStyleLbl="node1" presStyleIdx="3" presStyleCnt="4">
        <dgm:presLayoutVars>
          <dgm:chMax val="0"/>
          <dgm:chPref val="0"/>
          <dgm:bulletEnabled val="1"/>
        </dgm:presLayoutVars>
      </dgm:prSet>
      <dgm:spPr/>
    </dgm:pt>
  </dgm:ptLst>
  <dgm:cxnLst>
    <dgm:cxn modelId="{FF1F5607-59BB-40A6-8F06-19729AE88599}" type="presOf" srcId="{C380B9D7-D87A-4B5C-B864-406E792EFF1E}" destId="{4D2155AF-0C01-4A30-BD63-22F811764FE7}" srcOrd="0" destOrd="0" presId="urn:microsoft.com/office/officeart/2005/8/layout/matrix2"/>
    <dgm:cxn modelId="{5CDF7E17-0F31-423C-A530-E405CD7DBC81}" srcId="{AF816569-18DB-40BC-B056-5A3774BA1AF6}" destId="{F09FB15E-C6E3-4713-98DB-B3E433964B72}" srcOrd="3" destOrd="0" parTransId="{6BB4A005-F5DC-4641-B6FB-787F176EFFB1}" sibTransId="{F86F076F-3FE5-47F0-A415-A8A70C88407D}"/>
    <dgm:cxn modelId="{E7BDAD21-EE14-45EB-8F17-BFA0BDAA0CEA}" type="presOf" srcId="{D1E43CF6-61A6-45A6-8A44-C4C620717A69}" destId="{A05A20DD-C30E-440C-BA24-20380C6D01AE}" srcOrd="0" destOrd="0" presId="urn:microsoft.com/office/officeart/2005/8/layout/matrix2"/>
    <dgm:cxn modelId="{06B6E437-867A-44A9-934B-09DCFA796FFF}" srcId="{AF816569-18DB-40BC-B056-5A3774BA1AF6}" destId="{0E4A1769-34CB-40B3-BECF-1E611C92A87F}" srcOrd="1" destOrd="0" parTransId="{CEC8ADDF-71CE-4981-A1AC-E2BAB6A952A3}" sibTransId="{BF3CCD7D-7FD1-4E45-A71A-00404A588E89}"/>
    <dgm:cxn modelId="{5049EC67-471A-4784-8988-6BCAF3CAE17C}" srcId="{AF816569-18DB-40BC-B056-5A3774BA1AF6}" destId="{D1E43CF6-61A6-45A6-8A44-C4C620717A69}" srcOrd="2" destOrd="0" parTransId="{A5EDBBC9-8F16-4575-87F5-8290CFA919DD}" sibTransId="{985E1F81-F04D-495F-B672-B85682E9EA6F}"/>
    <dgm:cxn modelId="{AB97D949-F044-4D46-9795-6E7C4B281C21}" type="presOf" srcId="{AF816569-18DB-40BC-B056-5A3774BA1AF6}" destId="{2E036404-309F-41DB-A9D9-AB4DF330C09A}" srcOrd="0" destOrd="0" presId="urn:microsoft.com/office/officeart/2005/8/layout/matrix2"/>
    <dgm:cxn modelId="{5D9B2387-F96C-464E-BEDB-578F51847C5D}" srcId="{AF816569-18DB-40BC-B056-5A3774BA1AF6}" destId="{C380B9D7-D87A-4B5C-B864-406E792EFF1E}" srcOrd="0" destOrd="0" parTransId="{7C0C1E3F-8CE4-4688-853E-0EF02656B43A}" sibTransId="{D2BC25CB-9F1C-4910-B390-3691997E3BC3}"/>
    <dgm:cxn modelId="{AA9F9E8F-7116-463A-A8AF-8DF958150A80}" type="presOf" srcId="{0E4A1769-34CB-40B3-BECF-1E611C92A87F}" destId="{807007A6-D713-47A2-8102-FD6986A90CA1}" srcOrd="0" destOrd="0" presId="urn:microsoft.com/office/officeart/2005/8/layout/matrix2"/>
    <dgm:cxn modelId="{27736197-0533-4481-99A6-312151D589A8}" type="presOf" srcId="{F09FB15E-C6E3-4713-98DB-B3E433964B72}" destId="{227E6601-590B-4973-BA1A-85E4C71CF9E0}" srcOrd="0" destOrd="0" presId="urn:microsoft.com/office/officeart/2005/8/layout/matrix2"/>
    <dgm:cxn modelId="{98A0A2D0-B587-4B23-8FBA-2D1D30E501C9}" type="presParOf" srcId="{2E036404-309F-41DB-A9D9-AB4DF330C09A}" destId="{61836ADE-C3FA-4F40-B562-FFA2DBBBDDD5}" srcOrd="0" destOrd="0" presId="urn:microsoft.com/office/officeart/2005/8/layout/matrix2"/>
    <dgm:cxn modelId="{56424907-23EA-4BFC-8B4B-41DB0AC831AA}" type="presParOf" srcId="{2E036404-309F-41DB-A9D9-AB4DF330C09A}" destId="{4D2155AF-0C01-4A30-BD63-22F811764FE7}" srcOrd="1" destOrd="0" presId="urn:microsoft.com/office/officeart/2005/8/layout/matrix2"/>
    <dgm:cxn modelId="{D22FB6E2-FD0E-44E0-AC40-ED37954C705D}" type="presParOf" srcId="{2E036404-309F-41DB-A9D9-AB4DF330C09A}" destId="{807007A6-D713-47A2-8102-FD6986A90CA1}" srcOrd="2" destOrd="0" presId="urn:microsoft.com/office/officeart/2005/8/layout/matrix2"/>
    <dgm:cxn modelId="{ECAE0319-330B-4E1C-BA58-D620F50D29D5}" type="presParOf" srcId="{2E036404-309F-41DB-A9D9-AB4DF330C09A}" destId="{A05A20DD-C30E-440C-BA24-20380C6D01AE}" srcOrd="3" destOrd="0" presId="urn:microsoft.com/office/officeart/2005/8/layout/matrix2"/>
    <dgm:cxn modelId="{C51970AE-BEB6-4EC8-8670-EB060CD785BF}" type="presParOf" srcId="{2E036404-309F-41DB-A9D9-AB4DF330C09A}" destId="{227E6601-590B-4973-BA1A-85E4C71CF9E0}"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62CFD2-D957-45E3-A723-E8CC0FEF96AE}"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8CB1FBA3-9E1D-4C69-A113-BAC35A23AF81}">
      <dgm:prSet custT="1"/>
      <dgm:spPr/>
      <dgm:t>
        <a:bodyPr/>
        <a:lstStyle/>
        <a:p>
          <a:r>
            <a:rPr lang="en-US" sz="2400" b="1" dirty="0"/>
            <a:t>Educational interventions </a:t>
          </a:r>
        </a:p>
      </dgm:t>
    </dgm:pt>
    <dgm:pt modelId="{E41C686F-3EFD-4506-8831-5D1D8C0D8474}" type="parTrans" cxnId="{4DB3560E-EF5A-418B-9B27-E4AD31DEB8C7}">
      <dgm:prSet/>
      <dgm:spPr/>
      <dgm:t>
        <a:bodyPr/>
        <a:lstStyle/>
        <a:p>
          <a:endParaRPr lang="en-US"/>
        </a:p>
      </dgm:t>
    </dgm:pt>
    <dgm:pt modelId="{2D07225D-EBBA-4EB2-A1B9-58CE932F7DD1}" type="sibTrans" cxnId="{4DB3560E-EF5A-418B-9B27-E4AD31DEB8C7}">
      <dgm:prSet/>
      <dgm:spPr/>
      <dgm:t>
        <a:bodyPr/>
        <a:lstStyle/>
        <a:p>
          <a:endParaRPr lang="en-US"/>
        </a:p>
      </dgm:t>
    </dgm:pt>
    <dgm:pt modelId="{11A0F5B8-8B96-4BC5-8478-F41C27C089DB}">
      <dgm:prSet custT="1"/>
      <dgm:spPr/>
      <dgm:t>
        <a:bodyPr/>
        <a:lstStyle/>
        <a:p>
          <a:r>
            <a:rPr lang="en-US" sz="2000" b="1" dirty="0"/>
            <a:t>Behavioral interventions such as Applied Behavior Analysis (ABA), Social Workers</a:t>
          </a:r>
        </a:p>
      </dgm:t>
    </dgm:pt>
    <dgm:pt modelId="{8D74EFDD-6B97-4BF1-81EA-3AEBD6B65685}" type="parTrans" cxnId="{29D5DAF8-64D4-487F-8757-ADB0CFA72896}">
      <dgm:prSet/>
      <dgm:spPr/>
      <dgm:t>
        <a:bodyPr/>
        <a:lstStyle/>
        <a:p>
          <a:endParaRPr lang="en-US"/>
        </a:p>
      </dgm:t>
    </dgm:pt>
    <dgm:pt modelId="{64EA0C0D-68BC-4254-9325-F36EAD48FE19}" type="sibTrans" cxnId="{29D5DAF8-64D4-487F-8757-ADB0CFA72896}">
      <dgm:prSet/>
      <dgm:spPr/>
      <dgm:t>
        <a:bodyPr/>
        <a:lstStyle/>
        <a:p>
          <a:endParaRPr lang="en-US"/>
        </a:p>
      </dgm:t>
    </dgm:pt>
    <dgm:pt modelId="{94EFC5C3-DB08-45D2-B5D0-E02BA50D83BD}">
      <dgm:prSet custT="1"/>
      <dgm:spPr/>
      <dgm:t>
        <a:bodyPr/>
        <a:lstStyle/>
        <a:p>
          <a:r>
            <a:rPr lang="en-US" sz="2400" b="1" dirty="0"/>
            <a:t>Speech-Language support</a:t>
          </a:r>
        </a:p>
      </dgm:t>
    </dgm:pt>
    <dgm:pt modelId="{A4C1D0EB-A427-4090-AB5D-72D5045970D5}" type="parTrans" cxnId="{2EF20C39-9DDA-484A-BB26-9331C8696AF8}">
      <dgm:prSet/>
      <dgm:spPr/>
      <dgm:t>
        <a:bodyPr/>
        <a:lstStyle/>
        <a:p>
          <a:endParaRPr lang="en-US"/>
        </a:p>
      </dgm:t>
    </dgm:pt>
    <dgm:pt modelId="{A0E66B42-E9E9-4AF2-B668-E4D344CBC872}" type="sibTrans" cxnId="{2EF20C39-9DDA-484A-BB26-9331C8696AF8}">
      <dgm:prSet/>
      <dgm:spPr/>
      <dgm:t>
        <a:bodyPr/>
        <a:lstStyle/>
        <a:p>
          <a:endParaRPr lang="en-US"/>
        </a:p>
      </dgm:t>
    </dgm:pt>
    <dgm:pt modelId="{3702494E-CD1A-46DC-89AB-096591CA2436}">
      <dgm:prSet/>
      <dgm:spPr/>
      <dgm:t>
        <a:bodyPr/>
        <a:lstStyle/>
        <a:p>
          <a:r>
            <a:rPr lang="en-US" b="1" dirty="0"/>
            <a:t>Occupational and Physical Therapy</a:t>
          </a:r>
        </a:p>
      </dgm:t>
    </dgm:pt>
    <dgm:pt modelId="{A16CA793-1B1F-4B8D-A9F1-33ED384017DE}" type="parTrans" cxnId="{F88D379F-EA58-4350-BC73-7D29F797BC54}">
      <dgm:prSet/>
      <dgm:spPr/>
      <dgm:t>
        <a:bodyPr/>
        <a:lstStyle/>
        <a:p>
          <a:endParaRPr lang="en-US"/>
        </a:p>
      </dgm:t>
    </dgm:pt>
    <dgm:pt modelId="{8AC1FB40-4A6A-4740-9D8F-5238C42E28D7}" type="sibTrans" cxnId="{F88D379F-EA58-4350-BC73-7D29F797BC54}">
      <dgm:prSet/>
      <dgm:spPr/>
      <dgm:t>
        <a:bodyPr/>
        <a:lstStyle/>
        <a:p>
          <a:endParaRPr lang="en-US"/>
        </a:p>
      </dgm:t>
    </dgm:pt>
    <dgm:pt modelId="{96188761-95A9-41E1-B9D2-069E0FBDC6CF}">
      <dgm:prSet custT="1"/>
      <dgm:spPr/>
      <dgm:t>
        <a:bodyPr/>
        <a:lstStyle/>
        <a:p>
          <a:r>
            <a:rPr lang="en-US" sz="2400" b="1" dirty="0"/>
            <a:t>Medical Interventions/Nurse Support</a:t>
          </a:r>
        </a:p>
      </dgm:t>
    </dgm:pt>
    <dgm:pt modelId="{CFEF52DF-7E5C-4EBC-ADF6-F4285088BFDD}" type="parTrans" cxnId="{A4B1C518-F417-47BF-979B-4F62008F7884}">
      <dgm:prSet/>
      <dgm:spPr/>
      <dgm:t>
        <a:bodyPr/>
        <a:lstStyle/>
        <a:p>
          <a:endParaRPr lang="en-US"/>
        </a:p>
      </dgm:t>
    </dgm:pt>
    <dgm:pt modelId="{3AD45F66-3115-4BFD-AE3C-66F7B0FF8ABB}" type="sibTrans" cxnId="{A4B1C518-F417-47BF-979B-4F62008F7884}">
      <dgm:prSet/>
      <dgm:spPr/>
      <dgm:t>
        <a:bodyPr/>
        <a:lstStyle/>
        <a:p>
          <a:endParaRPr lang="en-US"/>
        </a:p>
      </dgm:t>
    </dgm:pt>
    <dgm:pt modelId="{1E8CECD5-665D-4ADA-8109-1C69D42EBD7A}">
      <dgm:prSet custT="1"/>
      <dgm:spPr/>
      <dgm:t>
        <a:bodyPr/>
        <a:lstStyle/>
        <a:p>
          <a:r>
            <a:rPr lang="en-US" sz="2400" b="1" dirty="0"/>
            <a:t>Evaluations</a:t>
          </a:r>
        </a:p>
      </dgm:t>
    </dgm:pt>
    <dgm:pt modelId="{27B14B73-3CCE-4B95-975A-F0C397AD0909}" type="parTrans" cxnId="{23B61C36-5C11-4557-9A4C-581A18388B83}">
      <dgm:prSet/>
      <dgm:spPr/>
      <dgm:t>
        <a:bodyPr/>
        <a:lstStyle/>
        <a:p>
          <a:endParaRPr lang="en-US"/>
        </a:p>
      </dgm:t>
    </dgm:pt>
    <dgm:pt modelId="{8DFE1A16-61E3-4960-B7C6-7DDAA993EBC0}" type="sibTrans" cxnId="{23B61C36-5C11-4557-9A4C-581A18388B83}">
      <dgm:prSet/>
      <dgm:spPr/>
      <dgm:t>
        <a:bodyPr/>
        <a:lstStyle/>
        <a:p>
          <a:endParaRPr lang="en-US"/>
        </a:p>
      </dgm:t>
    </dgm:pt>
    <dgm:pt modelId="{80B16B73-61EF-4706-9D17-A1595ABB8C9D}">
      <dgm:prSet custT="1"/>
      <dgm:spPr/>
      <dgm:t>
        <a:bodyPr/>
        <a:lstStyle/>
        <a:p>
          <a:r>
            <a:rPr lang="en-US" sz="2400" b="1" dirty="0"/>
            <a:t>Service Coordination/Case Management</a:t>
          </a:r>
        </a:p>
      </dgm:t>
    </dgm:pt>
    <dgm:pt modelId="{04372892-87C0-4867-BA98-8C0205E33A40}" type="parTrans" cxnId="{C86F1B48-BEB0-46F8-AF04-109F72E8773F}">
      <dgm:prSet/>
      <dgm:spPr/>
      <dgm:t>
        <a:bodyPr/>
        <a:lstStyle/>
        <a:p>
          <a:endParaRPr lang="en-US"/>
        </a:p>
      </dgm:t>
    </dgm:pt>
    <dgm:pt modelId="{D4A05036-006B-403A-A5DE-5E35513CBB1A}" type="sibTrans" cxnId="{C86F1B48-BEB0-46F8-AF04-109F72E8773F}">
      <dgm:prSet/>
      <dgm:spPr/>
      <dgm:t>
        <a:bodyPr/>
        <a:lstStyle/>
        <a:p>
          <a:endParaRPr lang="en-US"/>
        </a:p>
      </dgm:t>
    </dgm:pt>
    <dgm:pt modelId="{6A3D8A4E-93F0-455C-A117-7A1459DBC3E3}">
      <dgm:prSet/>
      <dgm:spPr/>
      <dgm:t>
        <a:bodyPr/>
        <a:lstStyle/>
        <a:p>
          <a:r>
            <a:rPr lang="en-US" b="1" dirty="0"/>
            <a:t>Social Skills Development</a:t>
          </a:r>
        </a:p>
      </dgm:t>
    </dgm:pt>
    <dgm:pt modelId="{D2B790EB-1E28-4355-93AF-A29AF5AB9857}" type="parTrans" cxnId="{7C3575A9-AA12-4DF7-87C3-D08A2295D45C}">
      <dgm:prSet/>
      <dgm:spPr/>
      <dgm:t>
        <a:bodyPr/>
        <a:lstStyle/>
        <a:p>
          <a:endParaRPr lang="en-US"/>
        </a:p>
      </dgm:t>
    </dgm:pt>
    <dgm:pt modelId="{D910AFF2-0311-49D4-B2D1-2E33B488782A}" type="sibTrans" cxnId="{7C3575A9-AA12-4DF7-87C3-D08A2295D45C}">
      <dgm:prSet/>
      <dgm:spPr/>
      <dgm:t>
        <a:bodyPr/>
        <a:lstStyle/>
        <a:p>
          <a:endParaRPr lang="en-US"/>
        </a:p>
      </dgm:t>
    </dgm:pt>
    <dgm:pt modelId="{CEC42EC0-A204-495C-B1DA-143E7F571875}">
      <dgm:prSet/>
      <dgm:spPr/>
      <dgm:t>
        <a:bodyPr/>
        <a:lstStyle/>
        <a:p>
          <a:r>
            <a:rPr lang="en-US" b="1" dirty="0"/>
            <a:t>Home-based</a:t>
          </a:r>
        </a:p>
      </dgm:t>
    </dgm:pt>
    <dgm:pt modelId="{0FA98CDC-43A0-4AA3-A6BC-267D0A7E04C9}" type="parTrans" cxnId="{85A9CD28-30E8-4877-A026-972FDE822475}">
      <dgm:prSet/>
      <dgm:spPr/>
      <dgm:t>
        <a:bodyPr/>
        <a:lstStyle/>
        <a:p>
          <a:endParaRPr lang="en-US"/>
        </a:p>
      </dgm:t>
    </dgm:pt>
    <dgm:pt modelId="{C5D44837-BCA1-4964-B91A-A46F9CD6548C}" type="sibTrans" cxnId="{85A9CD28-30E8-4877-A026-972FDE822475}">
      <dgm:prSet/>
      <dgm:spPr/>
      <dgm:t>
        <a:bodyPr/>
        <a:lstStyle/>
        <a:p>
          <a:endParaRPr lang="en-US"/>
        </a:p>
      </dgm:t>
    </dgm:pt>
    <dgm:pt modelId="{109017F2-96DB-4D88-868E-63AAC9696BCB}">
      <dgm:prSet custT="1"/>
      <dgm:spPr/>
      <dgm:t>
        <a:bodyPr/>
        <a:lstStyle/>
        <a:p>
          <a:r>
            <a:rPr lang="en-US" sz="3200" b="1" dirty="0"/>
            <a:t>Center-based</a:t>
          </a:r>
        </a:p>
      </dgm:t>
    </dgm:pt>
    <dgm:pt modelId="{65D7C86E-867E-4812-BE9E-81920867DA59}" type="parTrans" cxnId="{DE69D883-2C54-4DA1-A3E0-2A457050C148}">
      <dgm:prSet/>
      <dgm:spPr/>
      <dgm:t>
        <a:bodyPr/>
        <a:lstStyle/>
        <a:p>
          <a:endParaRPr lang="en-US"/>
        </a:p>
      </dgm:t>
    </dgm:pt>
    <dgm:pt modelId="{F40C8752-156F-4682-BA87-ADCFE6661518}" type="sibTrans" cxnId="{DE69D883-2C54-4DA1-A3E0-2A457050C148}">
      <dgm:prSet/>
      <dgm:spPr/>
      <dgm:t>
        <a:bodyPr/>
        <a:lstStyle/>
        <a:p>
          <a:endParaRPr lang="en-US"/>
        </a:p>
      </dgm:t>
    </dgm:pt>
    <dgm:pt modelId="{C5250B7E-1DE5-4F91-978E-12B0E205F396}" type="pres">
      <dgm:prSet presAssocID="{4762CFD2-D957-45E3-A723-E8CC0FEF96AE}" presName="diagram" presStyleCnt="0">
        <dgm:presLayoutVars>
          <dgm:dir/>
          <dgm:resizeHandles val="exact"/>
        </dgm:presLayoutVars>
      </dgm:prSet>
      <dgm:spPr/>
    </dgm:pt>
    <dgm:pt modelId="{25BFD989-4B22-4220-8DEC-10EAC7E9534E}" type="pres">
      <dgm:prSet presAssocID="{8CB1FBA3-9E1D-4C69-A113-BAC35A23AF81}" presName="node" presStyleLbl="node1" presStyleIdx="0" presStyleCnt="10">
        <dgm:presLayoutVars>
          <dgm:bulletEnabled val="1"/>
        </dgm:presLayoutVars>
      </dgm:prSet>
      <dgm:spPr/>
    </dgm:pt>
    <dgm:pt modelId="{9CC73A5C-D959-498F-9CB3-DB6DB286E727}" type="pres">
      <dgm:prSet presAssocID="{2D07225D-EBBA-4EB2-A1B9-58CE932F7DD1}" presName="sibTrans" presStyleCnt="0"/>
      <dgm:spPr/>
    </dgm:pt>
    <dgm:pt modelId="{BD7FA371-FE0F-43FF-9F80-F80488D2FDF3}" type="pres">
      <dgm:prSet presAssocID="{11A0F5B8-8B96-4BC5-8478-F41C27C089DB}" presName="node" presStyleLbl="node1" presStyleIdx="1" presStyleCnt="10">
        <dgm:presLayoutVars>
          <dgm:bulletEnabled val="1"/>
        </dgm:presLayoutVars>
      </dgm:prSet>
      <dgm:spPr/>
    </dgm:pt>
    <dgm:pt modelId="{08F48689-00F8-4C77-9ECA-F7E1F7BC0955}" type="pres">
      <dgm:prSet presAssocID="{64EA0C0D-68BC-4254-9325-F36EAD48FE19}" presName="sibTrans" presStyleCnt="0"/>
      <dgm:spPr/>
    </dgm:pt>
    <dgm:pt modelId="{3D0C2679-CA09-462E-9EDF-2153C1648EC7}" type="pres">
      <dgm:prSet presAssocID="{94EFC5C3-DB08-45D2-B5D0-E02BA50D83BD}" presName="node" presStyleLbl="node1" presStyleIdx="2" presStyleCnt="10">
        <dgm:presLayoutVars>
          <dgm:bulletEnabled val="1"/>
        </dgm:presLayoutVars>
      </dgm:prSet>
      <dgm:spPr/>
    </dgm:pt>
    <dgm:pt modelId="{D41F622E-17E5-4086-B9C7-6B3265DCEF27}" type="pres">
      <dgm:prSet presAssocID="{A0E66B42-E9E9-4AF2-B668-E4D344CBC872}" presName="sibTrans" presStyleCnt="0"/>
      <dgm:spPr/>
    </dgm:pt>
    <dgm:pt modelId="{5D3D68D7-614D-42F5-9C19-8AA6A59B155D}" type="pres">
      <dgm:prSet presAssocID="{3702494E-CD1A-46DC-89AB-096591CA2436}" presName="node" presStyleLbl="node1" presStyleIdx="3" presStyleCnt="10">
        <dgm:presLayoutVars>
          <dgm:bulletEnabled val="1"/>
        </dgm:presLayoutVars>
      </dgm:prSet>
      <dgm:spPr/>
    </dgm:pt>
    <dgm:pt modelId="{17E57478-58ED-4514-BE85-6BB4A68D17FE}" type="pres">
      <dgm:prSet presAssocID="{8AC1FB40-4A6A-4740-9D8F-5238C42E28D7}" presName="sibTrans" presStyleCnt="0"/>
      <dgm:spPr/>
    </dgm:pt>
    <dgm:pt modelId="{B11A1D1D-8060-4F54-8164-4A23A21E2CF3}" type="pres">
      <dgm:prSet presAssocID="{96188761-95A9-41E1-B9D2-069E0FBDC6CF}" presName="node" presStyleLbl="node1" presStyleIdx="4" presStyleCnt="10">
        <dgm:presLayoutVars>
          <dgm:bulletEnabled val="1"/>
        </dgm:presLayoutVars>
      </dgm:prSet>
      <dgm:spPr/>
    </dgm:pt>
    <dgm:pt modelId="{DBFF379E-7B8C-4033-AA42-11802646CE0F}" type="pres">
      <dgm:prSet presAssocID="{3AD45F66-3115-4BFD-AE3C-66F7B0FF8ABB}" presName="sibTrans" presStyleCnt="0"/>
      <dgm:spPr/>
    </dgm:pt>
    <dgm:pt modelId="{230DB8F4-6F81-461D-9DF1-6A42586398CF}" type="pres">
      <dgm:prSet presAssocID="{1E8CECD5-665D-4ADA-8109-1C69D42EBD7A}" presName="node" presStyleLbl="node1" presStyleIdx="5" presStyleCnt="10">
        <dgm:presLayoutVars>
          <dgm:bulletEnabled val="1"/>
        </dgm:presLayoutVars>
      </dgm:prSet>
      <dgm:spPr/>
    </dgm:pt>
    <dgm:pt modelId="{4BE3AD35-F2FE-4024-B552-00126585ADD5}" type="pres">
      <dgm:prSet presAssocID="{8DFE1A16-61E3-4960-B7C6-7DDAA993EBC0}" presName="sibTrans" presStyleCnt="0"/>
      <dgm:spPr/>
    </dgm:pt>
    <dgm:pt modelId="{CD2493B6-4CD4-46D5-8601-8C354B359757}" type="pres">
      <dgm:prSet presAssocID="{80B16B73-61EF-4706-9D17-A1595ABB8C9D}" presName="node" presStyleLbl="node1" presStyleIdx="6" presStyleCnt="10">
        <dgm:presLayoutVars>
          <dgm:bulletEnabled val="1"/>
        </dgm:presLayoutVars>
      </dgm:prSet>
      <dgm:spPr/>
    </dgm:pt>
    <dgm:pt modelId="{5B9842A7-8EAE-4247-A055-4568A2F92159}" type="pres">
      <dgm:prSet presAssocID="{D4A05036-006B-403A-A5DE-5E35513CBB1A}" presName="sibTrans" presStyleCnt="0"/>
      <dgm:spPr/>
    </dgm:pt>
    <dgm:pt modelId="{3EFCCA4E-4884-4929-B243-8F783862BA86}" type="pres">
      <dgm:prSet presAssocID="{6A3D8A4E-93F0-455C-A117-7A1459DBC3E3}" presName="node" presStyleLbl="node1" presStyleIdx="7" presStyleCnt="10">
        <dgm:presLayoutVars>
          <dgm:bulletEnabled val="1"/>
        </dgm:presLayoutVars>
      </dgm:prSet>
      <dgm:spPr/>
    </dgm:pt>
    <dgm:pt modelId="{BD144DC7-B39B-453D-902B-93A62329CAB2}" type="pres">
      <dgm:prSet presAssocID="{D910AFF2-0311-49D4-B2D1-2E33B488782A}" presName="sibTrans" presStyleCnt="0"/>
      <dgm:spPr/>
    </dgm:pt>
    <dgm:pt modelId="{3BD56DB5-5179-4C46-B88E-F412757F861B}" type="pres">
      <dgm:prSet presAssocID="{CEC42EC0-A204-495C-B1DA-143E7F571875}" presName="node" presStyleLbl="node1" presStyleIdx="8" presStyleCnt="10">
        <dgm:presLayoutVars>
          <dgm:bulletEnabled val="1"/>
        </dgm:presLayoutVars>
      </dgm:prSet>
      <dgm:spPr/>
    </dgm:pt>
    <dgm:pt modelId="{A90AD5FC-C214-4958-AF17-AF6108C90A2E}" type="pres">
      <dgm:prSet presAssocID="{C5D44837-BCA1-4964-B91A-A46F9CD6548C}" presName="sibTrans" presStyleCnt="0"/>
      <dgm:spPr/>
    </dgm:pt>
    <dgm:pt modelId="{CA57D935-AF72-4805-B25A-B9C9B15B909A}" type="pres">
      <dgm:prSet presAssocID="{109017F2-96DB-4D88-868E-63AAC9696BCB}" presName="node" presStyleLbl="node1" presStyleIdx="9" presStyleCnt="10">
        <dgm:presLayoutVars>
          <dgm:bulletEnabled val="1"/>
        </dgm:presLayoutVars>
      </dgm:prSet>
      <dgm:spPr/>
    </dgm:pt>
  </dgm:ptLst>
  <dgm:cxnLst>
    <dgm:cxn modelId="{1EF6FE0D-4B69-49C5-829A-6CF00CDA773F}" type="presOf" srcId="{4762CFD2-D957-45E3-A723-E8CC0FEF96AE}" destId="{C5250B7E-1DE5-4F91-978E-12B0E205F396}" srcOrd="0" destOrd="0" presId="urn:microsoft.com/office/officeart/2005/8/layout/default"/>
    <dgm:cxn modelId="{4DB3560E-EF5A-418B-9B27-E4AD31DEB8C7}" srcId="{4762CFD2-D957-45E3-A723-E8CC0FEF96AE}" destId="{8CB1FBA3-9E1D-4C69-A113-BAC35A23AF81}" srcOrd="0" destOrd="0" parTransId="{E41C686F-3EFD-4506-8831-5D1D8C0D8474}" sibTransId="{2D07225D-EBBA-4EB2-A1B9-58CE932F7DD1}"/>
    <dgm:cxn modelId="{36A1A717-C854-4D63-B376-02D02A33DE53}" type="presOf" srcId="{11A0F5B8-8B96-4BC5-8478-F41C27C089DB}" destId="{BD7FA371-FE0F-43FF-9F80-F80488D2FDF3}" srcOrd="0" destOrd="0" presId="urn:microsoft.com/office/officeart/2005/8/layout/default"/>
    <dgm:cxn modelId="{A4B1C518-F417-47BF-979B-4F62008F7884}" srcId="{4762CFD2-D957-45E3-A723-E8CC0FEF96AE}" destId="{96188761-95A9-41E1-B9D2-069E0FBDC6CF}" srcOrd="4" destOrd="0" parTransId="{CFEF52DF-7E5C-4EBC-ADF6-F4285088BFDD}" sibTransId="{3AD45F66-3115-4BFD-AE3C-66F7B0FF8ABB}"/>
    <dgm:cxn modelId="{2371C825-D500-42D6-B23B-DB93EC43339B}" type="presOf" srcId="{96188761-95A9-41E1-B9D2-069E0FBDC6CF}" destId="{B11A1D1D-8060-4F54-8164-4A23A21E2CF3}" srcOrd="0" destOrd="0" presId="urn:microsoft.com/office/officeart/2005/8/layout/default"/>
    <dgm:cxn modelId="{85A9CD28-30E8-4877-A026-972FDE822475}" srcId="{4762CFD2-D957-45E3-A723-E8CC0FEF96AE}" destId="{CEC42EC0-A204-495C-B1DA-143E7F571875}" srcOrd="8" destOrd="0" parTransId="{0FA98CDC-43A0-4AA3-A6BC-267D0A7E04C9}" sibTransId="{C5D44837-BCA1-4964-B91A-A46F9CD6548C}"/>
    <dgm:cxn modelId="{23B61C36-5C11-4557-9A4C-581A18388B83}" srcId="{4762CFD2-D957-45E3-A723-E8CC0FEF96AE}" destId="{1E8CECD5-665D-4ADA-8109-1C69D42EBD7A}" srcOrd="5" destOrd="0" parTransId="{27B14B73-3CCE-4B95-975A-F0C397AD0909}" sibTransId="{8DFE1A16-61E3-4960-B7C6-7DDAA993EBC0}"/>
    <dgm:cxn modelId="{2EF20C39-9DDA-484A-BB26-9331C8696AF8}" srcId="{4762CFD2-D957-45E3-A723-E8CC0FEF96AE}" destId="{94EFC5C3-DB08-45D2-B5D0-E02BA50D83BD}" srcOrd="2" destOrd="0" parTransId="{A4C1D0EB-A427-4090-AB5D-72D5045970D5}" sibTransId="{A0E66B42-E9E9-4AF2-B668-E4D344CBC872}"/>
    <dgm:cxn modelId="{EF6F303D-89A2-45FA-90EA-3687A076441D}" type="presOf" srcId="{3702494E-CD1A-46DC-89AB-096591CA2436}" destId="{5D3D68D7-614D-42F5-9C19-8AA6A59B155D}" srcOrd="0" destOrd="0" presId="urn:microsoft.com/office/officeart/2005/8/layout/default"/>
    <dgm:cxn modelId="{D8A24D5C-1476-4FAF-91B6-5B44DFD5192B}" type="presOf" srcId="{94EFC5C3-DB08-45D2-B5D0-E02BA50D83BD}" destId="{3D0C2679-CA09-462E-9EDF-2153C1648EC7}" srcOrd="0" destOrd="0" presId="urn:microsoft.com/office/officeart/2005/8/layout/default"/>
    <dgm:cxn modelId="{C86F1B48-BEB0-46F8-AF04-109F72E8773F}" srcId="{4762CFD2-D957-45E3-A723-E8CC0FEF96AE}" destId="{80B16B73-61EF-4706-9D17-A1595ABB8C9D}" srcOrd="6" destOrd="0" parTransId="{04372892-87C0-4867-BA98-8C0205E33A40}" sibTransId="{D4A05036-006B-403A-A5DE-5E35513CBB1A}"/>
    <dgm:cxn modelId="{6EDCD86C-CE88-45A5-9145-265B2844852A}" type="presOf" srcId="{1E8CECD5-665D-4ADA-8109-1C69D42EBD7A}" destId="{230DB8F4-6F81-461D-9DF1-6A42586398CF}" srcOrd="0" destOrd="0" presId="urn:microsoft.com/office/officeart/2005/8/layout/default"/>
    <dgm:cxn modelId="{DE69D883-2C54-4DA1-A3E0-2A457050C148}" srcId="{4762CFD2-D957-45E3-A723-E8CC0FEF96AE}" destId="{109017F2-96DB-4D88-868E-63AAC9696BCB}" srcOrd="9" destOrd="0" parTransId="{65D7C86E-867E-4812-BE9E-81920867DA59}" sibTransId="{F40C8752-156F-4682-BA87-ADCFE6661518}"/>
    <dgm:cxn modelId="{49035C9E-5F66-4448-B713-25DB2D7C57DE}" type="presOf" srcId="{CEC42EC0-A204-495C-B1DA-143E7F571875}" destId="{3BD56DB5-5179-4C46-B88E-F412757F861B}" srcOrd="0" destOrd="0" presId="urn:microsoft.com/office/officeart/2005/8/layout/default"/>
    <dgm:cxn modelId="{F88D379F-EA58-4350-BC73-7D29F797BC54}" srcId="{4762CFD2-D957-45E3-A723-E8CC0FEF96AE}" destId="{3702494E-CD1A-46DC-89AB-096591CA2436}" srcOrd="3" destOrd="0" parTransId="{A16CA793-1B1F-4B8D-A9F1-33ED384017DE}" sibTransId="{8AC1FB40-4A6A-4740-9D8F-5238C42E28D7}"/>
    <dgm:cxn modelId="{7C3575A9-AA12-4DF7-87C3-D08A2295D45C}" srcId="{4762CFD2-D957-45E3-A723-E8CC0FEF96AE}" destId="{6A3D8A4E-93F0-455C-A117-7A1459DBC3E3}" srcOrd="7" destOrd="0" parTransId="{D2B790EB-1E28-4355-93AF-A29AF5AB9857}" sibTransId="{D910AFF2-0311-49D4-B2D1-2E33B488782A}"/>
    <dgm:cxn modelId="{C5194ED2-B885-4870-8101-D0DE28C2CEA2}" type="presOf" srcId="{8CB1FBA3-9E1D-4C69-A113-BAC35A23AF81}" destId="{25BFD989-4B22-4220-8DEC-10EAC7E9534E}" srcOrd="0" destOrd="0" presId="urn:microsoft.com/office/officeart/2005/8/layout/default"/>
    <dgm:cxn modelId="{632816E7-6798-451B-B74A-26226979AFAE}" type="presOf" srcId="{6A3D8A4E-93F0-455C-A117-7A1459DBC3E3}" destId="{3EFCCA4E-4884-4929-B243-8F783862BA86}" srcOrd="0" destOrd="0" presId="urn:microsoft.com/office/officeart/2005/8/layout/default"/>
    <dgm:cxn modelId="{8CDD25E9-B118-4651-B7A1-3CEC99032099}" type="presOf" srcId="{80B16B73-61EF-4706-9D17-A1595ABB8C9D}" destId="{CD2493B6-4CD4-46D5-8601-8C354B359757}" srcOrd="0" destOrd="0" presId="urn:microsoft.com/office/officeart/2005/8/layout/default"/>
    <dgm:cxn modelId="{B53351EF-03C7-427B-8C09-1281538F191A}" type="presOf" srcId="{109017F2-96DB-4D88-868E-63AAC9696BCB}" destId="{CA57D935-AF72-4805-B25A-B9C9B15B909A}" srcOrd="0" destOrd="0" presId="urn:microsoft.com/office/officeart/2005/8/layout/default"/>
    <dgm:cxn modelId="{29D5DAF8-64D4-487F-8757-ADB0CFA72896}" srcId="{4762CFD2-D957-45E3-A723-E8CC0FEF96AE}" destId="{11A0F5B8-8B96-4BC5-8478-F41C27C089DB}" srcOrd="1" destOrd="0" parTransId="{8D74EFDD-6B97-4BF1-81EA-3AEBD6B65685}" sibTransId="{64EA0C0D-68BC-4254-9325-F36EAD48FE19}"/>
    <dgm:cxn modelId="{8178EB20-F78B-427C-B2A7-F5D58A426478}" type="presParOf" srcId="{C5250B7E-1DE5-4F91-978E-12B0E205F396}" destId="{25BFD989-4B22-4220-8DEC-10EAC7E9534E}" srcOrd="0" destOrd="0" presId="urn:microsoft.com/office/officeart/2005/8/layout/default"/>
    <dgm:cxn modelId="{DDA5399E-02A9-48EA-9C76-2421744843CD}" type="presParOf" srcId="{C5250B7E-1DE5-4F91-978E-12B0E205F396}" destId="{9CC73A5C-D959-498F-9CB3-DB6DB286E727}" srcOrd="1" destOrd="0" presId="urn:microsoft.com/office/officeart/2005/8/layout/default"/>
    <dgm:cxn modelId="{1392B89F-33B9-48CD-88DF-D19B0104C7F4}" type="presParOf" srcId="{C5250B7E-1DE5-4F91-978E-12B0E205F396}" destId="{BD7FA371-FE0F-43FF-9F80-F80488D2FDF3}" srcOrd="2" destOrd="0" presId="urn:microsoft.com/office/officeart/2005/8/layout/default"/>
    <dgm:cxn modelId="{B0E31C9D-E970-4ECC-A5DC-FB3FB5E5F1AA}" type="presParOf" srcId="{C5250B7E-1DE5-4F91-978E-12B0E205F396}" destId="{08F48689-00F8-4C77-9ECA-F7E1F7BC0955}" srcOrd="3" destOrd="0" presId="urn:microsoft.com/office/officeart/2005/8/layout/default"/>
    <dgm:cxn modelId="{63F2C618-E148-4111-A3E3-04B4CD8BB2F5}" type="presParOf" srcId="{C5250B7E-1DE5-4F91-978E-12B0E205F396}" destId="{3D0C2679-CA09-462E-9EDF-2153C1648EC7}" srcOrd="4" destOrd="0" presId="urn:microsoft.com/office/officeart/2005/8/layout/default"/>
    <dgm:cxn modelId="{9C2C7FCF-49FE-450E-91AB-2259B0911350}" type="presParOf" srcId="{C5250B7E-1DE5-4F91-978E-12B0E205F396}" destId="{D41F622E-17E5-4086-B9C7-6B3265DCEF27}" srcOrd="5" destOrd="0" presId="urn:microsoft.com/office/officeart/2005/8/layout/default"/>
    <dgm:cxn modelId="{B465E341-34AA-4E4F-9B7D-F38932504580}" type="presParOf" srcId="{C5250B7E-1DE5-4F91-978E-12B0E205F396}" destId="{5D3D68D7-614D-42F5-9C19-8AA6A59B155D}" srcOrd="6" destOrd="0" presId="urn:microsoft.com/office/officeart/2005/8/layout/default"/>
    <dgm:cxn modelId="{822F6885-6AAF-40B6-A479-6EE06D9FC13C}" type="presParOf" srcId="{C5250B7E-1DE5-4F91-978E-12B0E205F396}" destId="{17E57478-58ED-4514-BE85-6BB4A68D17FE}" srcOrd="7" destOrd="0" presId="urn:microsoft.com/office/officeart/2005/8/layout/default"/>
    <dgm:cxn modelId="{E76D3D37-03D6-4CF2-B25F-F1E6EB22D6A3}" type="presParOf" srcId="{C5250B7E-1DE5-4F91-978E-12B0E205F396}" destId="{B11A1D1D-8060-4F54-8164-4A23A21E2CF3}" srcOrd="8" destOrd="0" presId="urn:microsoft.com/office/officeart/2005/8/layout/default"/>
    <dgm:cxn modelId="{AB17B83D-700B-4E2D-8D8A-57C863AF35C1}" type="presParOf" srcId="{C5250B7E-1DE5-4F91-978E-12B0E205F396}" destId="{DBFF379E-7B8C-4033-AA42-11802646CE0F}" srcOrd="9" destOrd="0" presId="urn:microsoft.com/office/officeart/2005/8/layout/default"/>
    <dgm:cxn modelId="{C927F06A-D06D-4136-95A0-6A2003E0DFEC}" type="presParOf" srcId="{C5250B7E-1DE5-4F91-978E-12B0E205F396}" destId="{230DB8F4-6F81-461D-9DF1-6A42586398CF}" srcOrd="10" destOrd="0" presId="urn:microsoft.com/office/officeart/2005/8/layout/default"/>
    <dgm:cxn modelId="{5F7D204E-695F-4FC4-B5AF-41F2870FB9D9}" type="presParOf" srcId="{C5250B7E-1DE5-4F91-978E-12B0E205F396}" destId="{4BE3AD35-F2FE-4024-B552-00126585ADD5}" srcOrd="11" destOrd="0" presId="urn:microsoft.com/office/officeart/2005/8/layout/default"/>
    <dgm:cxn modelId="{0E69FB76-C9E5-4447-8217-B191E6270920}" type="presParOf" srcId="{C5250B7E-1DE5-4F91-978E-12B0E205F396}" destId="{CD2493B6-4CD4-46D5-8601-8C354B359757}" srcOrd="12" destOrd="0" presId="urn:microsoft.com/office/officeart/2005/8/layout/default"/>
    <dgm:cxn modelId="{A51AAC2E-AF9F-4AA8-A8FF-D6A9914F9A78}" type="presParOf" srcId="{C5250B7E-1DE5-4F91-978E-12B0E205F396}" destId="{5B9842A7-8EAE-4247-A055-4568A2F92159}" srcOrd="13" destOrd="0" presId="urn:microsoft.com/office/officeart/2005/8/layout/default"/>
    <dgm:cxn modelId="{26FA89E5-A7C0-4F94-B115-820BB90E7904}" type="presParOf" srcId="{C5250B7E-1DE5-4F91-978E-12B0E205F396}" destId="{3EFCCA4E-4884-4929-B243-8F783862BA86}" srcOrd="14" destOrd="0" presId="urn:microsoft.com/office/officeart/2005/8/layout/default"/>
    <dgm:cxn modelId="{44EC6E0C-97C8-4252-A4D8-4611C2BABA53}" type="presParOf" srcId="{C5250B7E-1DE5-4F91-978E-12B0E205F396}" destId="{BD144DC7-B39B-453D-902B-93A62329CAB2}" srcOrd="15" destOrd="0" presId="urn:microsoft.com/office/officeart/2005/8/layout/default"/>
    <dgm:cxn modelId="{3B03EC04-05DF-475A-9CD7-DF810EFE0BC7}" type="presParOf" srcId="{C5250B7E-1DE5-4F91-978E-12B0E205F396}" destId="{3BD56DB5-5179-4C46-B88E-F412757F861B}" srcOrd="16" destOrd="0" presId="urn:microsoft.com/office/officeart/2005/8/layout/default"/>
    <dgm:cxn modelId="{45FF18EA-81C6-423E-A1B2-0CF0FDF9C293}" type="presParOf" srcId="{C5250B7E-1DE5-4F91-978E-12B0E205F396}" destId="{A90AD5FC-C214-4958-AF17-AF6108C90A2E}" srcOrd="17" destOrd="0" presId="urn:microsoft.com/office/officeart/2005/8/layout/default"/>
    <dgm:cxn modelId="{9F8584D7-1233-4C5C-BC0B-00F346741778}" type="presParOf" srcId="{C5250B7E-1DE5-4F91-978E-12B0E205F396}" destId="{CA57D935-AF72-4805-B25A-B9C9B15B909A}"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EF07EE-3270-458A-A583-87FBDB7B140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13E850C-516B-4558-861B-767EA7A755DE}">
      <dgm:prSet custT="1"/>
      <dgm:spPr/>
      <dgm:t>
        <a:bodyPr/>
        <a:lstStyle/>
        <a:p>
          <a:pPr algn="ctr"/>
          <a:r>
            <a:rPr lang="en-US" sz="3600" b="1" dirty="0">
              <a:solidFill>
                <a:srgbClr val="002060"/>
              </a:solidFill>
            </a:rPr>
            <a:t>Call</a:t>
          </a:r>
        </a:p>
        <a:p>
          <a:pPr algn="ctr"/>
          <a:r>
            <a:rPr lang="en-US" sz="3600" b="1" dirty="0">
              <a:solidFill>
                <a:srgbClr val="002060"/>
              </a:solidFill>
            </a:rPr>
            <a:t> 1-877-696-1472</a:t>
          </a:r>
          <a:endParaRPr lang="en-US" sz="3600" dirty="0">
            <a:solidFill>
              <a:srgbClr val="002060"/>
            </a:solidFill>
          </a:endParaRPr>
        </a:p>
      </dgm:t>
    </dgm:pt>
    <dgm:pt modelId="{F2A47003-D193-48B9-96FD-EB56726BD993}" type="parTrans" cxnId="{98363847-A8B3-468C-864B-914C0D464CF6}">
      <dgm:prSet/>
      <dgm:spPr/>
      <dgm:t>
        <a:bodyPr/>
        <a:lstStyle/>
        <a:p>
          <a:endParaRPr lang="en-US"/>
        </a:p>
      </dgm:t>
    </dgm:pt>
    <dgm:pt modelId="{7CBE5BDF-579B-4412-99C9-F0CE8689A239}" type="sibTrans" cxnId="{98363847-A8B3-468C-864B-914C0D464CF6}">
      <dgm:prSet/>
      <dgm:spPr/>
      <dgm:t>
        <a:bodyPr/>
        <a:lstStyle/>
        <a:p>
          <a:endParaRPr lang="en-US"/>
        </a:p>
      </dgm:t>
    </dgm:pt>
    <dgm:pt modelId="{E1B604F9-785A-4083-AFE9-BD01BEC7CC28}">
      <dgm:prSet custT="1"/>
      <dgm:spPr/>
      <dgm:t>
        <a:bodyPr/>
        <a:lstStyle/>
        <a:p>
          <a:pPr algn="ctr"/>
          <a:r>
            <a:rPr lang="en-US" sz="3600" b="1" dirty="0">
              <a:solidFill>
                <a:srgbClr val="002060"/>
              </a:solidFill>
            </a:rPr>
            <a:t>Fax</a:t>
          </a:r>
        </a:p>
        <a:p>
          <a:pPr algn="ctr"/>
          <a:r>
            <a:rPr lang="en-US" sz="3600" b="1" dirty="0">
              <a:solidFill>
                <a:srgbClr val="002060"/>
              </a:solidFill>
            </a:rPr>
            <a:t>  1-866-829-8838</a:t>
          </a:r>
          <a:endParaRPr lang="en-US" sz="3200" dirty="0">
            <a:solidFill>
              <a:srgbClr val="002060"/>
            </a:solidFill>
          </a:endParaRPr>
        </a:p>
      </dgm:t>
    </dgm:pt>
    <dgm:pt modelId="{B6A05BCA-27AD-4DF0-B7F3-29FD3B33C56A}" type="parTrans" cxnId="{37655E6C-9F60-452E-8B68-5BC8EF210F14}">
      <dgm:prSet/>
      <dgm:spPr/>
      <dgm:t>
        <a:bodyPr/>
        <a:lstStyle/>
        <a:p>
          <a:endParaRPr lang="en-US"/>
        </a:p>
      </dgm:t>
    </dgm:pt>
    <dgm:pt modelId="{0FC18C0C-5472-4A36-BF1A-8AD7FDAE2E4D}" type="sibTrans" cxnId="{37655E6C-9F60-452E-8B68-5BC8EF210F14}">
      <dgm:prSet/>
      <dgm:spPr/>
      <dgm:t>
        <a:bodyPr/>
        <a:lstStyle/>
        <a:p>
          <a:endParaRPr lang="en-US"/>
        </a:p>
      </dgm:t>
    </dgm:pt>
    <dgm:pt modelId="{08903300-5714-48AD-B7A2-634EF085508E}">
      <dgm:prSet custT="1"/>
      <dgm:spPr/>
      <dgm:t>
        <a:bodyPr/>
        <a:lstStyle/>
        <a:p>
          <a:pPr algn="ctr"/>
          <a:r>
            <a:rPr lang="en-US" sz="2400" b="1" dirty="0">
              <a:hlinkClick xmlns:r="http://schemas.openxmlformats.org/officeDocument/2006/relationships" r:id="rId1"/>
            </a:rPr>
            <a:t>https://www.nmececd.org/family-infant-toddler-fit-program/</a:t>
          </a:r>
          <a:endParaRPr lang="en-US" sz="2400" dirty="0"/>
        </a:p>
      </dgm:t>
    </dgm:pt>
    <dgm:pt modelId="{A51837CC-894E-4FAC-B30F-5846C3C10EE6}" type="parTrans" cxnId="{C62E40E9-96D4-49CD-A63B-1BFE8FEBDEE1}">
      <dgm:prSet/>
      <dgm:spPr/>
      <dgm:t>
        <a:bodyPr/>
        <a:lstStyle/>
        <a:p>
          <a:endParaRPr lang="en-US"/>
        </a:p>
      </dgm:t>
    </dgm:pt>
    <dgm:pt modelId="{50A478C8-F8BA-45F3-BCFF-291077519F12}" type="sibTrans" cxnId="{C62E40E9-96D4-49CD-A63B-1BFE8FEBDEE1}">
      <dgm:prSet/>
      <dgm:spPr/>
      <dgm:t>
        <a:bodyPr/>
        <a:lstStyle/>
        <a:p>
          <a:endParaRPr lang="en-US"/>
        </a:p>
      </dgm:t>
    </dgm:pt>
    <dgm:pt modelId="{54DEBFC4-8FAB-4555-A015-9DF15E8546E4}" type="pres">
      <dgm:prSet presAssocID="{2FEF07EE-3270-458A-A583-87FBDB7B1402}" presName="vert0" presStyleCnt="0">
        <dgm:presLayoutVars>
          <dgm:dir/>
          <dgm:animOne val="branch"/>
          <dgm:animLvl val="lvl"/>
        </dgm:presLayoutVars>
      </dgm:prSet>
      <dgm:spPr/>
    </dgm:pt>
    <dgm:pt modelId="{243E5E57-CD6F-413A-ADDC-AFF36788D78B}" type="pres">
      <dgm:prSet presAssocID="{213E850C-516B-4558-861B-767EA7A755DE}" presName="thickLine" presStyleLbl="alignNode1" presStyleIdx="0" presStyleCnt="3"/>
      <dgm:spPr/>
    </dgm:pt>
    <dgm:pt modelId="{4A76199A-8BCB-4DBB-9940-A2502F365C42}" type="pres">
      <dgm:prSet presAssocID="{213E850C-516B-4558-861B-767EA7A755DE}" presName="horz1" presStyleCnt="0"/>
      <dgm:spPr/>
    </dgm:pt>
    <dgm:pt modelId="{C79346E0-19A0-4D38-94EB-363476448E73}" type="pres">
      <dgm:prSet presAssocID="{213E850C-516B-4558-861B-767EA7A755DE}" presName="tx1" presStyleLbl="revTx" presStyleIdx="0" presStyleCnt="3" custScaleY="125415"/>
      <dgm:spPr/>
    </dgm:pt>
    <dgm:pt modelId="{4242AD6C-98B0-49C5-9C32-F9AD2A8EAC7E}" type="pres">
      <dgm:prSet presAssocID="{213E850C-516B-4558-861B-767EA7A755DE}" presName="vert1" presStyleCnt="0"/>
      <dgm:spPr/>
    </dgm:pt>
    <dgm:pt modelId="{DFFD6B57-8919-4F7D-B091-29164D413271}" type="pres">
      <dgm:prSet presAssocID="{E1B604F9-785A-4083-AFE9-BD01BEC7CC28}" presName="thickLine" presStyleLbl="alignNode1" presStyleIdx="1" presStyleCnt="3" custLinFactNeighborX="-867" custLinFactNeighborY="-16628"/>
      <dgm:spPr/>
    </dgm:pt>
    <dgm:pt modelId="{782E215F-6020-4122-9351-0D2B36D3FD36}" type="pres">
      <dgm:prSet presAssocID="{E1B604F9-785A-4083-AFE9-BD01BEC7CC28}" presName="horz1" presStyleCnt="0"/>
      <dgm:spPr/>
    </dgm:pt>
    <dgm:pt modelId="{7DB53939-6DEB-433C-AF16-704B83E9DBB9}" type="pres">
      <dgm:prSet presAssocID="{E1B604F9-785A-4083-AFE9-BD01BEC7CC28}" presName="tx1" presStyleLbl="revTx" presStyleIdx="1" presStyleCnt="3" custScaleY="84847"/>
      <dgm:spPr/>
    </dgm:pt>
    <dgm:pt modelId="{8D4D8228-0C41-4948-A1D6-8319F31B5D28}" type="pres">
      <dgm:prSet presAssocID="{E1B604F9-785A-4083-AFE9-BD01BEC7CC28}" presName="vert1" presStyleCnt="0"/>
      <dgm:spPr/>
    </dgm:pt>
    <dgm:pt modelId="{D547302C-A3C7-4689-8EB6-CA728AC70679}" type="pres">
      <dgm:prSet presAssocID="{08903300-5714-48AD-B7A2-634EF085508E}" presName="thickLine" presStyleLbl="alignNode1" presStyleIdx="2" presStyleCnt="3"/>
      <dgm:spPr/>
    </dgm:pt>
    <dgm:pt modelId="{7A1A948F-D20F-4DE1-A4E0-33021B017064}" type="pres">
      <dgm:prSet presAssocID="{08903300-5714-48AD-B7A2-634EF085508E}" presName="horz1" presStyleCnt="0"/>
      <dgm:spPr/>
    </dgm:pt>
    <dgm:pt modelId="{BC0A1E7E-29C6-4E58-BC93-7C3EF167FD8D}" type="pres">
      <dgm:prSet presAssocID="{08903300-5714-48AD-B7A2-634EF085508E}" presName="tx1" presStyleLbl="revTx" presStyleIdx="2" presStyleCnt="3" custScaleY="57512"/>
      <dgm:spPr/>
    </dgm:pt>
    <dgm:pt modelId="{7FF7FF16-4325-4034-ADEC-426DA28D3590}" type="pres">
      <dgm:prSet presAssocID="{08903300-5714-48AD-B7A2-634EF085508E}" presName="vert1" presStyleCnt="0"/>
      <dgm:spPr/>
    </dgm:pt>
  </dgm:ptLst>
  <dgm:cxnLst>
    <dgm:cxn modelId="{1BE4F037-1A54-49CC-AD25-5F8F9A69F570}" type="presOf" srcId="{08903300-5714-48AD-B7A2-634EF085508E}" destId="{BC0A1E7E-29C6-4E58-BC93-7C3EF167FD8D}" srcOrd="0" destOrd="0" presId="urn:microsoft.com/office/officeart/2008/layout/LinedList"/>
    <dgm:cxn modelId="{A1C67344-D4E8-4630-816C-740DD4056F31}" type="presOf" srcId="{213E850C-516B-4558-861B-767EA7A755DE}" destId="{C79346E0-19A0-4D38-94EB-363476448E73}" srcOrd="0" destOrd="0" presId="urn:microsoft.com/office/officeart/2008/layout/LinedList"/>
    <dgm:cxn modelId="{98363847-A8B3-468C-864B-914C0D464CF6}" srcId="{2FEF07EE-3270-458A-A583-87FBDB7B1402}" destId="{213E850C-516B-4558-861B-767EA7A755DE}" srcOrd="0" destOrd="0" parTransId="{F2A47003-D193-48B9-96FD-EB56726BD993}" sibTransId="{7CBE5BDF-579B-4412-99C9-F0CE8689A239}"/>
    <dgm:cxn modelId="{37655E6C-9F60-452E-8B68-5BC8EF210F14}" srcId="{2FEF07EE-3270-458A-A583-87FBDB7B1402}" destId="{E1B604F9-785A-4083-AFE9-BD01BEC7CC28}" srcOrd="1" destOrd="0" parTransId="{B6A05BCA-27AD-4DF0-B7F3-29FD3B33C56A}" sibTransId="{0FC18C0C-5472-4A36-BF1A-8AD7FDAE2E4D}"/>
    <dgm:cxn modelId="{60820298-350C-4D6C-B8F5-73B9FA081F9A}" type="presOf" srcId="{E1B604F9-785A-4083-AFE9-BD01BEC7CC28}" destId="{7DB53939-6DEB-433C-AF16-704B83E9DBB9}" srcOrd="0" destOrd="0" presId="urn:microsoft.com/office/officeart/2008/layout/LinedList"/>
    <dgm:cxn modelId="{C62E40E9-96D4-49CD-A63B-1BFE8FEBDEE1}" srcId="{2FEF07EE-3270-458A-A583-87FBDB7B1402}" destId="{08903300-5714-48AD-B7A2-634EF085508E}" srcOrd="2" destOrd="0" parTransId="{A51837CC-894E-4FAC-B30F-5846C3C10EE6}" sibTransId="{50A478C8-F8BA-45F3-BCFF-291077519F12}"/>
    <dgm:cxn modelId="{BB8F52FC-4F8A-44E6-9659-075F0EB432D9}" type="presOf" srcId="{2FEF07EE-3270-458A-A583-87FBDB7B1402}" destId="{54DEBFC4-8FAB-4555-A015-9DF15E8546E4}" srcOrd="0" destOrd="0" presId="urn:microsoft.com/office/officeart/2008/layout/LinedList"/>
    <dgm:cxn modelId="{4F6A2874-F094-41CB-B223-01D37B08F4FA}" type="presParOf" srcId="{54DEBFC4-8FAB-4555-A015-9DF15E8546E4}" destId="{243E5E57-CD6F-413A-ADDC-AFF36788D78B}" srcOrd="0" destOrd="0" presId="urn:microsoft.com/office/officeart/2008/layout/LinedList"/>
    <dgm:cxn modelId="{A1804FCE-270D-4EFA-A66F-51D3D4013B6D}" type="presParOf" srcId="{54DEBFC4-8FAB-4555-A015-9DF15E8546E4}" destId="{4A76199A-8BCB-4DBB-9940-A2502F365C42}" srcOrd="1" destOrd="0" presId="urn:microsoft.com/office/officeart/2008/layout/LinedList"/>
    <dgm:cxn modelId="{76E6DCFE-8C05-4D58-8AFE-91BB626C860F}" type="presParOf" srcId="{4A76199A-8BCB-4DBB-9940-A2502F365C42}" destId="{C79346E0-19A0-4D38-94EB-363476448E73}" srcOrd="0" destOrd="0" presId="urn:microsoft.com/office/officeart/2008/layout/LinedList"/>
    <dgm:cxn modelId="{506B350D-2A3C-415D-BB44-878FFB9AF06C}" type="presParOf" srcId="{4A76199A-8BCB-4DBB-9940-A2502F365C42}" destId="{4242AD6C-98B0-49C5-9C32-F9AD2A8EAC7E}" srcOrd="1" destOrd="0" presId="urn:microsoft.com/office/officeart/2008/layout/LinedList"/>
    <dgm:cxn modelId="{B60CDDBB-1196-47E7-9387-90938F77FB1D}" type="presParOf" srcId="{54DEBFC4-8FAB-4555-A015-9DF15E8546E4}" destId="{DFFD6B57-8919-4F7D-B091-29164D413271}" srcOrd="2" destOrd="0" presId="urn:microsoft.com/office/officeart/2008/layout/LinedList"/>
    <dgm:cxn modelId="{9B2C4909-5782-4AD1-9FD9-3BB223302397}" type="presParOf" srcId="{54DEBFC4-8FAB-4555-A015-9DF15E8546E4}" destId="{782E215F-6020-4122-9351-0D2B36D3FD36}" srcOrd="3" destOrd="0" presId="urn:microsoft.com/office/officeart/2008/layout/LinedList"/>
    <dgm:cxn modelId="{AF76E85F-58FF-4E69-9177-F3DFF69DD4AA}" type="presParOf" srcId="{782E215F-6020-4122-9351-0D2B36D3FD36}" destId="{7DB53939-6DEB-433C-AF16-704B83E9DBB9}" srcOrd="0" destOrd="0" presId="urn:microsoft.com/office/officeart/2008/layout/LinedList"/>
    <dgm:cxn modelId="{3EACAF49-0927-4644-AC23-2B8828AD0ED1}" type="presParOf" srcId="{782E215F-6020-4122-9351-0D2B36D3FD36}" destId="{8D4D8228-0C41-4948-A1D6-8319F31B5D28}" srcOrd="1" destOrd="0" presId="urn:microsoft.com/office/officeart/2008/layout/LinedList"/>
    <dgm:cxn modelId="{B7B11D8D-5575-4CA3-90AA-887CD017CC3F}" type="presParOf" srcId="{54DEBFC4-8FAB-4555-A015-9DF15E8546E4}" destId="{D547302C-A3C7-4689-8EB6-CA728AC70679}" srcOrd="4" destOrd="0" presId="urn:microsoft.com/office/officeart/2008/layout/LinedList"/>
    <dgm:cxn modelId="{7A88CECA-AD88-44E3-A825-EB5015E1B5A9}" type="presParOf" srcId="{54DEBFC4-8FAB-4555-A015-9DF15E8546E4}" destId="{7A1A948F-D20F-4DE1-A4E0-33021B017064}" srcOrd="5" destOrd="0" presId="urn:microsoft.com/office/officeart/2008/layout/LinedList"/>
    <dgm:cxn modelId="{663A9AFF-3F05-49F2-ABFF-D18D19CA3052}" type="presParOf" srcId="{7A1A948F-D20F-4DE1-A4E0-33021B017064}" destId="{BC0A1E7E-29C6-4E58-BC93-7C3EF167FD8D}" srcOrd="0" destOrd="0" presId="urn:microsoft.com/office/officeart/2008/layout/LinedList"/>
    <dgm:cxn modelId="{4C643812-4840-45AF-B5FC-F8266BAABDB0}" type="presParOf" srcId="{7A1A948F-D20F-4DE1-A4E0-33021B017064}" destId="{7FF7FF16-4325-4034-ADEC-426DA28D359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FFA0435-2FCF-4D74-BF97-E10DCFA42DFB}" type="doc">
      <dgm:prSet loTypeId="urn:microsoft.com/office/officeart/2005/8/layout/cycle5" loCatId="cycle" qsTypeId="urn:microsoft.com/office/officeart/2005/8/quickstyle/simple5" qsCatId="simple" csTypeId="urn:microsoft.com/office/officeart/2005/8/colors/colorful1" csCatId="colorful" phldr="1"/>
      <dgm:spPr/>
      <dgm:t>
        <a:bodyPr/>
        <a:lstStyle/>
        <a:p>
          <a:endParaRPr lang="en-US"/>
        </a:p>
      </dgm:t>
    </dgm:pt>
    <dgm:pt modelId="{7A42A1E1-6FC0-47A5-AC08-71732E7BCC48}">
      <dgm:prSet phldrT="[Text]" phldr="0"/>
      <dgm:spPr/>
      <dgm:t>
        <a:bodyPr/>
        <a:lstStyle/>
        <a:p>
          <a:r>
            <a:rPr lang="en-US" b="1" dirty="0"/>
            <a:t>Referral</a:t>
          </a:r>
        </a:p>
      </dgm:t>
    </dgm:pt>
    <dgm:pt modelId="{8335C91C-A782-4EF6-A258-6BA8F2E5D1BA}" type="parTrans" cxnId="{E92FEE18-462E-4234-AACD-E3CF6762451E}">
      <dgm:prSet/>
      <dgm:spPr/>
      <dgm:t>
        <a:bodyPr/>
        <a:lstStyle/>
        <a:p>
          <a:endParaRPr lang="en-US"/>
        </a:p>
      </dgm:t>
    </dgm:pt>
    <dgm:pt modelId="{A73F0EAC-93D3-4871-9B2A-02B4EBB20653}" type="sibTrans" cxnId="{E92FEE18-462E-4234-AACD-E3CF6762451E}">
      <dgm:prSet/>
      <dgm:spPr/>
      <dgm:t>
        <a:bodyPr/>
        <a:lstStyle/>
        <a:p>
          <a:endParaRPr lang="en-US"/>
        </a:p>
      </dgm:t>
    </dgm:pt>
    <dgm:pt modelId="{5F9F2AA6-8906-4F8A-AC6C-D0EBF11A88E6}">
      <dgm:prSet phldrT="[Text]" phldr="0"/>
      <dgm:spPr/>
      <dgm:t>
        <a:bodyPr/>
        <a:lstStyle/>
        <a:p>
          <a:r>
            <a:rPr lang="en-US" b="1" dirty="0"/>
            <a:t>Intake</a:t>
          </a:r>
        </a:p>
      </dgm:t>
    </dgm:pt>
    <dgm:pt modelId="{52FECF91-AC6C-4A85-A183-67B06795C13F}" type="parTrans" cxnId="{F55D65E0-9CCF-4C13-A111-E11B99E6C431}">
      <dgm:prSet/>
      <dgm:spPr/>
      <dgm:t>
        <a:bodyPr/>
        <a:lstStyle/>
        <a:p>
          <a:endParaRPr lang="en-US"/>
        </a:p>
      </dgm:t>
    </dgm:pt>
    <dgm:pt modelId="{7C3D93F5-429C-4023-B83C-BDD04286A748}" type="sibTrans" cxnId="{F55D65E0-9CCF-4C13-A111-E11B99E6C431}">
      <dgm:prSet/>
      <dgm:spPr/>
      <dgm:t>
        <a:bodyPr/>
        <a:lstStyle/>
        <a:p>
          <a:endParaRPr lang="en-US"/>
        </a:p>
      </dgm:t>
    </dgm:pt>
    <dgm:pt modelId="{4F04C961-BE9A-4149-B6A9-5978F9D6A33E}">
      <dgm:prSet phldrT="[Text]" phldr="0"/>
      <dgm:spPr/>
      <dgm:t>
        <a:bodyPr/>
        <a:lstStyle/>
        <a:p>
          <a:r>
            <a:rPr lang="en-US" b="1" dirty="0"/>
            <a:t>Evaluation</a:t>
          </a:r>
        </a:p>
      </dgm:t>
    </dgm:pt>
    <dgm:pt modelId="{9046B3AF-FD6D-4062-8966-A57F9DE0C082}" type="parTrans" cxnId="{2610F445-9D64-4771-987C-FB6CE600DA7D}">
      <dgm:prSet/>
      <dgm:spPr/>
      <dgm:t>
        <a:bodyPr/>
        <a:lstStyle/>
        <a:p>
          <a:endParaRPr lang="en-US"/>
        </a:p>
      </dgm:t>
    </dgm:pt>
    <dgm:pt modelId="{62DEE7D8-8A0A-4CB0-809B-F88F890896FB}" type="sibTrans" cxnId="{2610F445-9D64-4771-987C-FB6CE600DA7D}">
      <dgm:prSet/>
      <dgm:spPr/>
      <dgm:t>
        <a:bodyPr/>
        <a:lstStyle/>
        <a:p>
          <a:endParaRPr lang="en-US"/>
        </a:p>
      </dgm:t>
    </dgm:pt>
    <dgm:pt modelId="{7C931CFF-BD4E-4618-B97F-1920040F4035}">
      <dgm:prSet phldrT="[Text]" phldr="0"/>
      <dgm:spPr/>
      <dgm:t>
        <a:bodyPr/>
        <a:lstStyle/>
        <a:p>
          <a:r>
            <a:rPr lang="en-US" b="1" dirty="0"/>
            <a:t>Service Plan</a:t>
          </a:r>
        </a:p>
      </dgm:t>
    </dgm:pt>
    <dgm:pt modelId="{6A0C7C3B-7859-4724-AC65-B84AAC9ACE66}" type="parTrans" cxnId="{89F6085A-F9F9-4028-B2CD-27A168903103}">
      <dgm:prSet/>
      <dgm:spPr/>
      <dgm:t>
        <a:bodyPr/>
        <a:lstStyle/>
        <a:p>
          <a:endParaRPr lang="en-US"/>
        </a:p>
      </dgm:t>
    </dgm:pt>
    <dgm:pt modelId="{92EABB18-22C4-4DE6-87EE-7B4846BE9C94}" type="sibTrans" cxnId="{89F6085A-F9F9-4028-B2CD-27A168903103}">
      <dgm:prSet/>
      <dgm:spPr/>
      <dgm:t>
        <a:bodyPr/>
        <a:lstStyle/>
        <a:p>
          <a:endParaRPr lang="en-US"/>
        </a:p>
      </dgm:t>
    </dgm:pt>
    <dgm:pt modelId="{D585BA38-5DF0-4518-B9E1-83EAE62225FD}" type="pres">
      <dgm:prSet presAssocID="{3FFA0435-2FCF-4D74-BF97-E10DCFA42DFB}" presName="cycle" presStyleCnt="0">
        <dgm:presLayoutVars>
          <dgm:dir/>
          <dgm:resizeHandles val="exact"/>
        </dgm:presLayoutVars>
      </dgm:prSet>
      <dgm:spPr/>
    </dgm:pt>
    <dgm:pt modelId="{9F68E7CB-0E33-4BA3-8D29-0AB57A4FBECA}" type="pres">
      <dgm:prSet presAssocID="{7A42A1E1-6FC0-47A5-AC08-71732E7BCC48}" presName="node" presStyleLbl="node1" presStyleIdx="0" presStyleCnt="4">
        <dgm:presLayoutVars>
          <dgm:bulletEnabled val="1"/>
        </dgm:presLayoutVars>
      </dgm:prSet>
      <dgm:spPr/>
    </dgm:pt>
    <dgm:pt modelId="{ECCC8B53-ED7B-4694-81FE-AB21AC4A764E}" type="pres">
      <dgm:prSet presAssocID="{7A42A1E1-6FC0-47A5-AC08-71732E7BCC48}" presName="spNode" presStyleCnt="0"/>
      <dgm:spPr/>
    </dgm:pt>
    <dgm:pt modelId="{9BD33ABC-5B7E-4822-98C7-75C0737FABA7}" type="pres">
      <dgm:prSet presAssocID="{A73F0EAC-93D3-4871-9B2A-02B4EBB20653}" presName="sibTrans" presStyleLbl="sibTrans1D1" presStyleIdx="0" presStyleCnt="4"/>
      <dgm:spPr/>
    </dgm:pt>
    <dgm:pt modelId="{892F9DD3-E757-4C5A-B0B2-19AC0DD3A85F}" type="pres">
      <dgm:prSet presAssocID="{5F9F2AA6-8906-4F8A-AC6C-D0EBF11A88E6}" presName="node" presStyleLbl="node1" presStyleIdx="1" presStyleCnt="4">
        <dgm:presLayoutVars>
          <dgm:bulletEnabled val="1"/>
        </dgm:presLayoutVars>
      </dgm:prSet>
      <dgm:spPr/>
    </dgm:pt>
    <dgm:pt modelId="{1D299AF6-F0D5-4BCB-A895-C417E5830D40}" type="pres">
      <dgm:prSet presAssocID="{5F9F2AA6-8906-4F8A-AC6C-D0EBF11A88E6}" presName="spNode" presStyleCnt="0"/>
      <dgm:spPr/>
    </dgm:pt>
    <dgm:pt modelId="{7A550133-059E-47BC-B3CD-81792CF33C85}" type="pres">
      <dgm:prSet presAssocID="{7C3D93F5-429C-4023-B83C-BDD04286A748}" presName="sibTrans" presStyleLbl="sibTrans1D1" presStyleIdx="1" presStyleCnt="4"/>
      <dgm:spPr/>
    </dgm:pt>
    <dgm:pt modelId="{6BB018F3-DB42-4E9D-B46C-E5215657D9D8}" type="pres">
      <dgm:prSet presAssocID="{4F04C961-BE9A-4149-B6A9-5978F9D6A33E}" presName="node" presStyleLbl="node1" presStyleIdx="2" presStyleCnt="4">
        <dgm:presLayoutVars>
          <dgm:bulletEnabled val="1"/>
        </dgm:presLayoutVars>
      </dgm:prSet>
      <dgm:spPr/>
    </dgm:pt>
    <dgm:pt modelId="{452AB51B-143A-463F-A758-369563B0ECA2}" type="pres">
      <dgm:prSet presAssocID="{4F04C961-BE9A-4149-B6A9-5978F9D6A33E}" presName="spNode" presStyleCnt="0"/>
      <dgm:spPr/>
    </dgm:pt>
    <dgm:pt modelId="{C2419CC9-9923-4886-85E0-1DA566BAFC26}" type="pres">
      <dgm:prSet presAssocID="{62DEE7D8-8A0A-4CB0-809B-F88F890896FB}" presName="sibTrans" presStyleLbl="sibTrans1D1" presStyleIdx="2" presStyleCnt="4"/>
      <dgm:spPr/>
    </dgm:pt>
    <dgm:pt modelId="{F53A8AD0-8953-46E8-BC3C-45DC33CAF4C8}" type="pres">
      <dgm:prSet presAssocID="{7C931CFF-BD4E-4618-B97F-1920040F4035}" presName="node" presStyleLbl="node1" presStyleIdx="3" presStyleCnt="4">
        <dgm:presLayoutVars>
          <dgm:bulletEnabled val="1"/>
        </dgm:presLayoutVars>
      </dgm:prSet>
      <dgm:spPr/>
    </dgm:pt>
    <dgm:pt modelId="{7534331F-FF3A-4DB4-8F30-657B31DE3FFE}" type="pres">
      <dgm:prSet presAssocID="{7C931CFF-BD4E-4618-B97F-1920040F4035}" presName="spNode" presStyleCnt="0"/>
      <dgm:spPr/>
    </dgm:pt>
    <dgm:pt modelId="{DE02BB7F-B902-4800-BE3A-9EABAF83CFBE}" type="pres">
      <dgm:prSet presAssocID="{92EABB18-22C4-4DE6-87EE-7B4846BE9C94}" presName="sibTrans" presStyleLbl="sibTrans1D1" presStyleIdx="3" presStyleCnt="4"/>
      <dgm:spPr/>
    </dgm:pt>
  </dgm:ptLst>
  <dgm:cxnLst>
    <dgm:cxn modelId="{E92FEE18-462E-4234-AACD-E3CF6762451E}" srcId="{3FFA0435-2FCF-4D74-BF97-E10DCFA42DFB}" destId="{7A42A1E1-6FC0-47A5-AC08-71732E7BCC48}" srcOrd="0" destOrd="0" parTransId="{8335C91C-A782-4EF6-A258-6BA8F2E5D1BA}" sibTransId="{A73F0EAC-93D3-4871-9B2A-02B4EBB20653}"/>
    <dgm:cxn modelId="{A7D28F38-D0C0-454D-9904-C2395E15506A}" type="presOf" srcId="{7C931CFF-BD4E-4618-B97F-1920040F4035}" destId="{F53A8AD0-8953-46E8-BC3C-45DC33CAF4C8}" srcOrd="0" destOrd="0" presId="urn:microsoft.com/office/officeart/2005/8/layout/cycle5"/>
    <dgm:cxn modelId="{564BEA42-6CC1-446A-AAE7-C0ECD2693E7F}" type="presOf" srcId="{4F04C961-BE9A-4149-B6A9-5978F9D6A33E}" destId="{6BB018F3-DB42-4E9D-B46C-E5215657D9D8}" srcOrd="0" destOrd="0" presId="urn:microsoft.com/office/officeart/2005/8/layout/cycle5"/>
    <dgm:cxn modelId="{2610F445-9D64-4771-987C-FB6CE600DA7D}" srcId="{3FFA0435-2FCF-4D74-BF97-E10DCFA42DFB}" destId="{4F04C961-BE9A-4149-B6A9-5978F9D6A33E}" srcOrd="2" destOrd="0" parTransId="{9046B3AF-FD6D-4062-8966-A57F9DE0C082}" sibTransId="{62DEE7D8-8A0A-4CB0-809B-F88F890896FB}"/>
    <dgm:cxn modelId="{E0925867-0DBD-4FBE-87C0-458EB0F5F0AC}" type="presOf" srcId="{7A42A1E1-6FC0-47A5-AC08-71732E7BCC48}" destId="{9F68E7CB-0E33-4BA3-8D29-0AB57A4FBECA}" srcOrd="0" destOrd="0" presId="urn:microsoft.com/office/officeart/2005/8/layout/cycle5"/>
    <dgm:cxn modelId="{8810A96A-5E8C-4631-B1EF-BDF4DFCF2808}" type="presOf" srcId="{62DEE7D8-8A0A-4CB0-809B-F88F890896FB}" destId="{C2419CC9-9923-4886-85E0-1DA566BAFC26}" srcOrd="0" destOrd="0" presId="urn:microsoft.com/office/officeart/2005/8/layout/cycle5"/>
    <dgm:cxn modelId="{3392874B-C847-48C7-84BE-80283B8596A4}" type="presOf" srcId="{7C3D93F5-429C-4023-B83C-BDD04286A748}" destId="{7A550133-059E-47BC-B3CD-81792CF33C85}" srcOrd="0" destOrd="0" presId="urn:microsoft.com/office/officeart/2005/8/layout/cycle5"/>
    <dgm:cxn modelId="{89F6085A-F9F9-4028-B2CD-27A168903103}" srcId="{3FFA0435-2FCF-4D74-BF97-E10DCFA42DFB}" destId="{7C931CFF-BD4E-4618-B97F-1920040F4035}" srcOrd="3" destOrd="0" parTransId="{6A0C7C3B-7859-4724-AC65-B84AAC9ACE66}" sibTransId="{92EABB18-22C4-4DE6-87EE-7B4846BE9C94}"/>
    <dgm:cxn modelId="{4CA3DB89-F03E-4669-8D8E-36067D35B08E}" type="presOf" srcId="{A73F0EAC-93D3-4871-9B2A-02B4EBB20653}" destId="{9BD33ABC-5B7E-4822-98C7-75C0737FABA7}" srcOrd="0" destOrd="0" presId="urn:microsoft.com/office/officeart/2005/8/layout/cycle5"/>
    <dgm:cxn modelId="{9D56EA93-E438-45A9-80C4-0615743D4D43}" type="presOf" srcId="{5F9F2AA6-8906-4F8A-AC6C-D0EBF11A88E6}" destId="{892F9DD3-E757-4C5A-B0B2-19AC0DD3A85F}" srcOrd="0" destOrd="0" presId="urn:microsoft.com/office/officeart/2005/8/layout/cycle5"/>
    <dgm:cxn modelId="{E6B2EBD7-8473-4912-923F-9F0ED6DA5514}" type="presOf" srcId="{92EABB18-22C4-4DE6-87EE-7B4846BE9C94}" destId="{DE02BB7F-B902-4800-BE3A-9EABAF83CFBE}" srcOrd="0" destOrd="0" presId="urn:microsoft.com/office/officeart/2005/8/layout/cycle5"/>
    <dgm:cxn modelId="{D92C5EDB-630F-48CE-898A-6318469324B1}" type="presOf" srcId="{3FFA0435-2FCF-4D74-BF97-E10DCFA42DFB}" destId="{D585BA38-5DF0-4518-B9E1-83EAE62225FD}" srcOrd="0" destOrd="0" presId="urn:microsoft.com/office/officeart/2005/8/layout/cycle5"/>
    <dgm:cxn modelId="{F55D65E0-9CCF-4C13-A111-E11B99E6C431}" srcId="{3FFA0435-2FCF-4D74-BF97-E10DCFA42DFB}" destId="{5F9F2AA6-8906-4F8A-AC6C-D0EBF11A88E6}" srcOrd="1" destOrd="0" parTransId="{52FECF91-AC6C-4A85-A183-67B06795C13F}" sibTransId="{7C3D93F5-429C-4023-B83C-BDD04286A748}"/>
    <dgm:cxn modelId="{2F9EC0C6-E701-4A15-815D-1EEAA052DC84}" type="presParOf" srcId="{D585BA38-5DF0-4518-B9E1-83EAE62225FD}" destId="{9F68E7CB-0E33-4BA3-8D29-0AB57A4FBECA}" srcOrd="0" destOrd="0" presId="urn:microsoft.com/office/officeart/2005/8/layout/cycle5"/>
    <dgm:cxn modelId="{1F2CB7BC-26B1-4059-90E0-8DADC2BABD05}" type="presParOf" srcId="{D585BA38-5DF0-4518-B9E1-83EAE62225FD}" destId="{ECCC8B53-ED7B-4694-81FE-AB21AC4A764E}" srcOrd="1" destOrd="0" presId="urn:microsoft.com/office/officeart/2005/8/layout/cycle5"/>
    <dgm:cxn modelId="{57B19885-D3B9-49D9-AB1F-0D6A1F79B735}" type="presParOf" srcId="{D585BA38-5DF0-4518-B9E1-83EAE62225FD}" destId="{9BD33ABC-5B7E-4822-98C7-75C0737FABA7}" srcOrd="2" destOrd="0" presId="urn:microsoft.com/office/officeart/2005/8/layout/cycle5"/>
    <dgm:cxn modelId="{3702710A-4876-4F9F-9600-BEA904B0D097}" type="presParOf" srcId="{D585BA38-5DF0-4518-B9E1-83EAE62225FD}" destId="{892F9DD3-E757-4C5A-B0B2-19AC0DD3A85F}" srcOrd="3" destOrd="0" presId="urn:microsoft.com/office/officeart/2005/8/layout/cycle5"/>
    <dgm:cxn modelId="{75CB9B36-9046-41D5-B22B-BE5E1EF6402B}" type="presParOf" srcId="{D585BA38-5DF0-4518-B9E1-83EAE62225FD}" destId="{1D299AF6-F0D5-4BCB-A895-C417E5830D40}" srcOrd="4" destOrd="0" presId="urn:microsoft.com/office/officeart/2005/8/layout/cycle5"/>
    <dgm:cxn modelId="{9DA2E2AE-87A6-482F-B9E3-3DD204273D7E}" type="presParOf" srcId="{D585BA38-5DF0-4518-B9E1-83EAE62225FD}" destId="{7A550133-059E-47BC-B3CD-81792CF33C85}" srcOrd="5" destOrd="0" presId="urn:microsoft.com/office/officeart/2005/8/layout/cycle5"/>
    <dgm:cxn modelId="{2FAA0747-4CF0-4BF3-B3DE-E5C4941FB30D}" type="presParOf" srcId="{D585BA38-5DF0-4518-B9E1-83EAE62225FD}" destId="{6BB018F3-DB42-4E9D-B46C-E5215657D9D8}" srcOrd="6" destOrd="0" presId="urn:microsoft.com/office/officeart/2005/8/layout/cycle5"/>
    <dgm:cxn modelId="{606DA608-CDED-4BBE-8074-077D8F081A94}" type="presParOf" srcId="{D585BA38-5DF0-4518-B9E1-83EAE62225FD}" destId="{452AB51B-143A-463F-A758-369563B0ECA2}" srcOrd="7" destOrd="0" presId="urn:microsoft.com/office/officeart/2005/8/layout/cycle5"/>
    <dgm:cxn modelId="{17C22047-E588-49F9-87E4-9962683A0D18}" type="presParOf" srcId="{D585BA38-5DF0-4518-B9E1-83EAE62225FD}" destId="{C2419CC9-9923-4886-85E0-1DA566BAFC26}" srcOrd="8" destOrd="0" presId="urn:microsoft.com/office/officeart/2005/8/layout/cycle5"/>
    <dgm:cxn modelId="{971F549F-712E-4D19-9BD3-E09FD423C141}" type="presParOf" srcId="{D585BA38-5DF0-4518-B9E1-83EAE62225FD}" destId="{F53A8AD0-8953-46E8-BC3C-45DC33CAF4C8}" srcOrd="9" destOrd="0" presId="urn:microsoft.com/office/officeart/2005/8/layout/cycle5"/>
    <dgm:cxn modelId="{C91FCC12-5E3B-497C-8128-11999E4D4151}" type="presParOf" srcId="{D585BA38-5DF0-4518-B9E1-83EAE62225FD}" destId="{7534331F-FF3A-4DB4-8F30-657B31DE3FFE}" srcOrd="10" destOrd="0" presId="urn:microsoft.com/office/officeart/2005/8/layout/cycle5"/>
    <dgm:cxn modelId="{D3F76D77-8BEE-421B-8331-9010FDDAA86E}" type="presParOf" srcId="{D585BA38-5DF0-4518-B9E1-83EAE62225FD}" destId="{DE02BB7F-B902-4800-BE3A-9EABAF83CFBE}" srcOrd="11" destOrd="0" presId="urn:microsoft.com/office/officeart/2005/8/layout/cycle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836ADE-C3FA-4F40-B562-FFA2DBBBDDD5}">
      <dsp:nvSpPr>
        <dsp:cNvPr id="0" name=""/>
        <dsp:cNvSpPr/>
      </dsp:nvSpPr>
      <dsp:spPr>
        <a:xfrm>
          <a:off x="714988" y="0"/>
          <a:ext cx="6875818" cy="6875818"/>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2155AF-0C01-4A30-BD63-22F811764FE7}">
      <dsp:nvSpPr>
        <dsp:cNvPr id="0" name=""/>
        <dsp:cNvSpPr/>
      </dsp:nvSpPr>
      <dsp:spPr>
        <a:xfrm>
          <a:off x="1161917" y="446928"/>
          <a:ext cx="2750327" cy="2750327"/>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Developmental Delay: </a:t>
          </a:r>
          <a:r>
            <a:rPr lang="en-US" sz="2000" kern="1200" dirty="0"/>
            <a:t>Delays in development of 25% or more </a:t>
          </a:r>
        </a:p>
      </dsp:txBody>
      <dsp:txXfrm>
        <a:off x="1296177" y="581188"/>
        <a:ext cx="2481807" cy="2481807"/>
      </dsp:txXfrm>
    </dsp:sp>
    <dsp:sp modelId="{807007A6-D713-47A2-8102-FD6986A90CA1}">
      <dsp:nvSpPr>
        <dsp:cNvPr id="0" name=""/>
        <dsp:cNvSpPr/>
      </dsp:nvSpPr>
      <dsp:spPr>
        <a:xfrm>
          <a:off x="4393551" y="446928"/>
          <a:ext cx="2750327" cy="2750327"/>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Established Condition</a:t>
          </a:r>
          <a:r>
            <a:rPr lang="en-US" sz="2000" kern="1200" dirty="0"/>
            <a:t>: A diagnosed medical condition such as Down Syndrome or Autism Spectrum Disorder</a:t>
          </a:r>
        </a:p>
      </dsp:txBody>
      <dsp:txXfrm>
        <a:off x="4527811" y="581188"/>
        <a:ext cx="2481807" cy="2481807"/>
      </dsp:txXfrm>
    </dsp:sp>
    <dsp:sp modelId="{A05A20DD-C30E-440C-BA24-20380C6D01AE}">
      <dsp:nvSpPr>
        <dsp:cNvPr id="0" name=""/>
        <dsp:cNvSpPr/>
      </dsp:nvSpPr>
      <dsp:spPr>
        <a:xfrm>
          <a:off x="1161917" y="3678562"/>
          <a:ext cx="2750327" cy="2750327"/>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Biological/Medical Risk: </a:t>
          </a:r>
          <a:r>
            <a:rPr lang="en-US" sz="2000" kern="1200" dirty="0"/>
            <a:t>Prematurity, low birth weight, tongue-tie</a:t>
          </a:r>
        </a:p>
      </dsp:txBody>
      <dsp:txXfrm>
        <a:off x="1296177" y="3812822"/>
        <a:ext cx="2481807" cy="2481807"/>
      </dsp:txXfrm>
    </dsp:sp>
    <dsp:sp modelId="{227E6601-590B-4973-BA1A-85E4C71CF9E0}">
      <dsp:nvSpPr>
        <dsp:cNvPr id="0" name=""/>
        <dsp:cNvSpPr/>
      </dsp:nvSpPr>
      <dsp:spPr>
        <a:xfrm>
          <a:off x="4393551" y="3678562"/>
          <a:ext cx="2750327" cy="2750327"/>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Environmental Risk</a:t>
          </a:r>
          <a:r>
            <a:rPr lang="en-US" sz="1800" kern="1200" dirty="0"/>
            <a:t>: Environments that post substantial threats to development including substance use, risk of child maltreatment, or developmental or psychiatric disability in a primary caregiver. </a:t>
          </a:r>
        </a:p>
      </dsp:txBody>
      <dsp:txXfrm>
        <a:off x="4527811" y="3812822"/>
        <a:ext cx="2481807" cy="24818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BFD989-4B22-4220-8DEC-10EAC7E9534E}">
      <dsp:nvSpPr>
        <dsp:cNvPr id="0" name=""/>
        <dsp:cNvSpPr/>
      </dsp:nvSpPr>
      <dsp:spPr>
        <a:xfrm>
          <a:off x="419546" y="1059"/>
          <a:ext cx="2640210" cy="1584126"/>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Educational interventions </a:t>
          </a:r>
        </a:p>
      </dsp:txBody>
      <dsp:txXfrm>
        <a:off x="419546" y="1059"/>
        <a:ext cx="2640210" cy="1584126"/>
      </dsp:txXfrm>
    </dsp:sp>
    <dsp:sp modelId="{BD7FA371-FE0F-43FF-9F80-F80488D2FDF3}">
      <dsp:nvSpPr>
        <dsp:cNvPr id="0" name=""/>
        <dsp:cNvSpPr/>
      </dsp:nvSpPr>
      <dsp:spPr>
        <a:xfrm>
          <a:off x="3323777" y="1059"/>
          <a:ext cx="2640210" cy="1584126"/>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Behavioral interventions such as Applied Behavior Analysis (ABA), Social Workers</a:t>
          </a:r>
        </a:p>
      </dsp:txBody>
      <dsp:txXfrm>
        <a:off x="3323777" y="1059"/>
        <a:ext cx="2640210" cy="1584126"/>
      </dsp:txXfrm>
    </dsp:sp>
    <dsp:sp modelId="{3D0C2679-CA09-462E-9EDF-2153C1648EC7}">
      <dsp:nvSpPr>
        <dsp:cNvPr id="0" name=""/>
        <dsp:cNvSpPr/>
      </dsp:nvSpPr>
      <dsp:spPr>
        <a:xfrm>
          <a:off x="6228009" y="1059"/>
          <a:ext cx="2640210" cy="1584126"/>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Speech-Language support</a:t>
          </a:r>
        </a:p>
      </dsp:txBody>
      <dsp:txXfrm>
        <a:off x="6228009" y="1059"/>
        <a:ext cx="2640210" cy="1584126"/>
      </dsp:txXfrm>
    </dsp:sp>
    <dsp:sp modelId="{5D3D68D7-614D-42F5-9C19-8AA6A59B155D}">
      <dsp:nvSpPr>
        <dsp:cNvPr id="0" name=""/>
        <dsp:cNvSpPr/>
      </dsp:nvSpPr>
      <dsp:spPr>
        <a:xfrm>
          <a:off x="9132241" y="1059"/>
          <a:ext cx="2640210" cy="1584126"/>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t>Occupational and Physical Therapy</a:t>
          </a:r>
        </a:p>
      </dsp:txBody>
      <dsp:txXfrm>
        <a:off x="9132241" y="1059"/>
        <a:ext cx="2640210" cy="1584126"/>
      </dsp:txXfrm>
    </dsp:sp>
    <dsp:sp modelId="{B11A1D1D-8060-4F54-8164-4A23A21E2CF3}">
      <dsp:nvSpPr>
        <dsp:cNvPr id="0" name=""/>
        <dsp:cNvSpPr/>
      </dsp:nvSpPr>
      <dsp:spPr>
        <a:xfrm>
          <a:off x="419546" y="1849207"/>
          <a:ext cx="2640210" cy="1584126"/>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Medical Interventions/Nurse Support</a:t>
          </a:r>
        </a:p>
      </dsp:txBody>
      <dsp:txXfrm>
        <a:off x="419546" y="1849207"/>
        <a:ext cx="2640210" cy="1584126"/>
      </dsp:txXfrm>
    </dsp:sp>
    <dsp:sp modelId="{230DB8F4-6F81-461D-9DF1-6A42586398CF}">
      <dsp:nvSpPr>
        <dsp:cNvPr id="0" name=""/>
        <dsp:cNvSpPr/>
      </dsp:nvSpPr>
      <dsp:spPr>
        <a:xfrm>
          <a:off x="3323777" y="1849207"/>
          <a:ext cx="2640210" cy="1584126"/>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Evaluations</a:t>
          </a:r>
        </a:p>
      </dsp:txBody>
      <dsp:txXfrm>
        <a:off x="3323777" y="1849207"/>
        <a:ext cx="2640210" cy="1584126"/>
      </dsp:txXfrm>
    </dsp:sp>
    <dsp:sp modelId="{CD2493B6-4CD4-46D5-8601-8C354B359757}">
      <dsp:nvSpPr>
        <dsp:cNvPr id="0" name=""/>
        <dsp:cNvSpPr/>
      </dsp:nvSpPr>
      <dsp:spPr>
        <a:xfrm>
          <a:off x="6228009" y="1849207"/>
          <a:ext cx="2640210" cy="1584126"/>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Service Coordination/Case Management</a:t>
          </a:r>
        </a:p>
      </dsp:txBody>
      <dsp:txXfrm>
        <a:off x="6228009" y="1849207"/>
        <a:ext cx="2640210" cy="1584126"/>
      </dsp:txXfrm>
    </dsp:sp>
    <dsp:sp modelId="{3EFCCA4E-4884-4929-B243-8F783862BA86}">
      <dsp:nvSpPr>
        <dsp:cNvPr id="0" name=""/>
        <dsp:cNvSpPr/>
      </dsp:nvSpPr>
      <dsp:spPr>
        <a:xfrm>
          <a:off x="9132241" y="1849207"/>
          <a:ext cx="2640210" cy="1584126"/>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t>Social Skills Development</a:t>
          </a:r>
        </a:p>
      </dsp:txBody>
      <dsp:txXfrm>
        <a:off x="9132241" y="1849207"/>
        <a:ext cx="2640210" cy="1584126"/>
      </dsp:txXfrm>
    </dsp:sp>
    <dsp:sp modelId="{3BD56DB5-5179-4C46-B88E-F412757F861B}">
      <dsp:nvSpPr>
        <dsp:cNvPr id="0" name=""/>
        <dsp:cNvSpPr/>
      </dsp:nvSpPr>
      <dsp:spPr>
        <a:xfrm>
          <a:off x="3323777" y="3697354"/>
          <a:ext cx="2640210" cy="1584126"/>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t>Home-based</a:t>
          </a:r>
        </a:p>
      </dsp:txBody>
      <dsp:txXfrm>
        <a:off x="3323777" y="3697354"/>
        <a:ext cx="2640210" cy="1584126"/>
      </dsp:txXfrm>
    </dsp:sp>
    <dsp:sp modelId="{CA57D935-AF72-4805-B25A-B9C9B15B909A}">
      <dsp:nvSpPr>
        <dsp:cNvPr id="0" name=""/>
        <dsp:cNvSpPr/>
      </dsp:nvSpPr>
      <dsp:spPr>
        <a:xfrm>
          <a:off x="6228009" y="3697354"/>
          <a:ext cx="2640210" cy="1584126"/>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t>Center-based</a:t>
          </a:r>
        </a:p>
      </dsp:txBody>
      <dsp:txXfrm>
        <a:off x="6228009" y="3697354"/>
        <a:ext cx="2640210" cy="15841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3E5E57-CD6F-413A-ADDC-AFF36788D78B}">
      <dsp:nvSpPr>
        <dsp:cNvPr id="0" name=""/>
        <dsp:cNvSpPr/>
      </dsp:nvSpPr>
      <dsp:spPr>
        <a:xfrm>
          <a:off x="0" y="2410"/>
          <a:ext cx="479367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9346E0-19A0-4D38-94EB-363476448E73}">
      <dsp:nvSpPr>
        <dsp:cNvPr id="0" name=""/>
        <dsp:cNvSpPr/>
      </dsp:nvSpPr>
      <dsp:spPr>
        <a:xfrm>
          <a:off x="0" y="2410"/>
          <a:ext cx="4788991" cy="2093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ctr" defTabSz="1600200">
            <a:lnSpc>
              <a:spcPct val="90000"/>
            </a:lnSpc>
            <a:spcBef>
              <a:spcPct val="0"/>
            </a:spcBef>
            <a:spcAft>
              <a:spcPct val="35000"/>
            </a:spcAft>
            <a:buNone/>
          </a:pPr>
          <a:r>
            <a:rPr lang="en-US" sz="3600" b="1" kern="1200" dirty="0">
              <a:solidFill>
                <a:srgbClr val="002060"/>
              </a:solidFill>
            </a:rPr>
            <a:t>Call</a:t>
          </a:r>
        </a:p>
        <a:p>
          <a:pPr marL="0" lvl="0" indent="0" algn="ctr" defTabSz="1600200">
            <a:lnSpc>
              <a:spcPct val="90000"/>
            </a:lnSpc>
            <a:spcBef>
              <a:spcPct val="0"/>
            </a:spcBef>
            <a:spcAft>
              <a:spcPct val="35000"/>
            </a:spcAft>
            <a:buNone/>
          </a:pPr>
          <a:r>
            <a:rPr lang="en-US" sz="3600" b="1" kern="1200" dirty="0">
              <a:solidFill>
                <a:srgbClr val="002060"/>
              </a:solidFill>
            </a:rPr>
            <a:t> 1-877-696-1472</a:t>
          </a:r>
          <a:endParaRPr lang="en-US" sz="3600" kern="1200" dirty="0">
            <a:solidFill>
              <a:srgbClr val="002060"/>
            </a:solidFill>
          </a:endParaRPr>
        </a:p>
      </dsp:txBody>
      <dsp:txXfrm>
        <a:off x="0" y="2410"/>
        <a:ext cx="4788991" cy="2093667"/>
      </dsp:txXfrm>
    </dsp:sp>
    <dsp:sp modelId="{DFFD6B57-8919-4F7D-B091-29164D413271}">
      <dsp:nvSpPr>
        <dsp:cNvPr id="0" name=""/>
        <dsp:cNvSpPr/>
      </dsp:nvSpPr>
      <dsp:spPr>
        <a:xfrm>
          <a:off x="0" y="1860554"/>
          <a:ext cx="479367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B53939-6DEB-433C-AF16-704B83E9DBB9}">
      <dsp:nvSpPr>
        <dsp:cNvPr id="0" name=""/>
        <dsp:cNvSpPr/>
      </dsp:nvSpPr>
      <dsp:spPr>
        <a:xfrm>
          <a:off x="0" y="2096078"/>
          <a:ext cx="4793672" cy="1416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ctr" defTabSz="1600200">
            <a:lnSpc>
              <a:spcPct val="90000"/>
            </a:lnSpc>
            <a:spcBef>
              <a:spcPct val="0"/>
            </a:spcBef>
            <a:spcAft>
              <a:spcPct val="35000"/>
            </a:spcAft>
            <a:buNone/>
          </a:pPr>
          <a:r>
            <a:rPr lang="en-US" sz="3600" b="1" kern="1200" dirty="0">
              <a:solidFill>
                <a:srgbClr val="002060"/>
              </a:solidFill>
            </a:rPr>
            <a:t>Fax</a:t>
          </a:r>
        </a:p>
        <a:p>
          <a:pPr marL="0" lvl="0" indent="0" algn="ctr" defTabSz="1600200">
            <a:lnSpc>
              <a:spcPct val="90000"/>
            </a:lnSpc>
            <a:spcBef>
              <a:spcPct val="0"/>
            </a:spcBef>
            <a:spcAft>
              <a:spcPct val="35000"/>
            </a:spcAft>
            <a:buNone/>
          </a:pPr>
          <a:r>
            <a:rPr lang="en-US" sz="3600" b="1" kern="1200" dirty="0">
              <a:solidFill>
                <a:srgbClr val="002060"/>
              </a:solidFill>
            </a:rPr>
            <a:t>  1-866-829-8838</a:t>
          </a:r>
          <a:endParaRPr lang="en-US" sz="3200" kern="1200" dirty="0">
            <a:solidFill>
              <a:srgbClr val="002060"/>
            </a:solidFill>
          </a:endParaRPr>
        </a:p>
      </dsp:txBody>
      <dsp:txXfrm>
        <a:off x="0" y="2096078"/>
        <a:ext cx="4793672" cy="1416428"/>
      </dsp:txXfrm>
    </dsp:sp>
    <dsp:sp modelId="{D547302C-A3C7-4689-8EB6-CA728AC70679}">
      <dsp:nvSpPr>
        <dsp:cNvPr id="0" name=""/>
        <dsp:cNvSpPr/>
      </dsp:nvSpPr>
      <dsp:spPr>
        <a:xfrm>
          <a:off x="0" y="3512506"/>
          <a:ext cx="479367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0A1E7E-29C6-4E58-BC93-7C3EF167FD8D}">
      <dsp:nvSpPr>
        <dsp:cNvPr id="0" name=""/>
        <dsp:cNvSpPr/>
      </dsp:nvSpPr>
      <dsp:spPr>
        <a:xfrm>
          <a:off x="0" y="3512506"/>
          <a:ext cx="4793672" cy="960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b="1" kern="1200" dirty="0">
              <a:hlinkClick xmlns:r="http://schemas.openxmlformats.org/officeDocument/2006/relationships" r:id="rId1"/>
            </a:rPr>
            <a:t>https://www.nmececd.org/family-infant-toddler-fit-program/</a:t>
          </a:r>
          <a:endParaRPr lang="en-US" sz="2400" kern="1200" dirty="0"/>
        </a:p>
      </dsp:txBody>
      <dsp:txXfrm>
        <a:off x="0" y="3512506"/>
        <a:ext cx="4793672" cy="9601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68E7CB-0E33-4BA3-8D29-0AB57A4FBECA}">
      <dsp:nvSpPr>
        <dsp:cNvPr id="0" name=""/>
        <dsp:cNvSpPr/>
      </dsp:nvSpPr>
      <dsp:spPr>
        <a:xfrm>
          <a:off x="2329843" y="537"/>
          <a:ext cx="1976640" cy="1284816"/>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t>Referral</a:t>
          </a:r>
        </a:p>
      </dsp:txBody>
      <dsp:txXfrm>
        <a:off x="2392563" y="63257"/>
        <a:ext cx="1851200" cy="1159376"/>
      </dsp:txXfrm>
    </dsp:sp>
    <dsp:sp modelId="{9BD33ABC-5B7E-4822-98C7-75C0737FABA7}">
      <dsp:nvSpPr>
        <dsp:cNvPr id="0" name=""/>
        <dsp:cNvSpPr/>
      </dsp:nvSpPr>
      <dsp:spPr>
        <a:xfrm>
          <a:off x="1197128" y="642946"/>
          <a:ext cx="4242070" cy="4242070"/>
        </a:xfrm>
        <a:custGeom>
          <a:avLst/>
          <a:gdLst/>
          <a:ahLst/>
          <a:cxnLst/>
          <a:rect l="0" t="0" r="0" b="0"/>
          <a:pathLst>
            <a:path>
              <a:moveTo>
                <a:pt x="3381735" y="415331"/>
              </a:moveTo>
              <a:arcTo wR="2121035" hR="2121035" stAng="18388105" swAng="1632315"/>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92F9DD3-E757-4C5A-B0B2-19AC0DD3A85F}">
      <dsp:nvSpPr>
        <dsp:cNvPr id="0" name=""/>
        <dsp:cNvSpPr/>
      </dsp:nvSpPr>
      <dsp:spPr>
        <a:xfrm>
          <a:off x="4450878" y="2121573"/>
          <a:ext cx="1976640" cy="1284816"/>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t>Intake</a:t>
          </a:r>
        </a:p>
      </dsp:txBody>
      <dsp:txXfrm>
        <a:off x="4513598" y="2184293"/>
        <a:ext cx="1851200" cy="1159376"/>
      </dsp:txXfrm>
    </dsp:sp>
    <dsp:sp modelId="{7A550133-059E-47BC-B3CD-81792CF33C85}">
      <dsp:nvSpPr>
        <dsp:cNvPr id="0" name=""/>
        <dsp:cNvSpPr/>
      </dsp:nvSpPr>
      <dsp:spPr>
        <a:xfrm>
          <a:off x="1197128" y="642946"/>
          <a:ext cx="4242070" cy="4242070"/>
        </a:xfrm>
        <a:custGeom>
          <a:avLst/>
          <a:gdLst/>
          <a:ahLst/>
          <a:cxnLst/>
          <a:rect l="0" t="0" r="0" b="0"/>
          <a:pathLst>
            <a:path>
              <a:moveTo>
                <a:pt x="4022082" y="3061678"/>
              </a:moveTo>
              <a:arcTo wR="2121035" hR="2121035" stAng="1579580" swAng="1632315"/>
            </a:path>
          </a:pathLst>
        </a:custGeom>
        <a:noFill/>
        <a:ln w="1270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BB018F3-DB42-4E9D-B46C-E5215657D9D8}">
      <dsp:nvSpPr>
        <dsp:cNvPr id="0" name=""/>
        <dsp:cNvSpPr/>
      </dsp:nvSpPr>
      <dsp:spPr>
        <a:xfrm>
          <a:off x="2329843" y="4242608"/>
          <a:ext cx="1976640" cy="1284816"/>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t>Evaluation</a:t>
          </a:r>
        </a:p>
      </dsp:txBody>
      <dsp:txXfrm>
        <a:off x="2392563" y="4305328"/>
        <a:ext cx="1851200" cy="1159376"/>
      </dsp:txXfrm>
    </dsp:sp>
    <dsp:sp modelId="{C2419CC9-9923-4886-85E0-1DA566BAFC26}">
      <dsp:nvSpPr>
        <dsp:cNvPr id="0" name=""/>
        <dsp:cNvSpPr/>
      </dsp:nvSpPr>
      <dsp:spPr>
        <a:xfrm>
          <a:off x="1197128" y="642946"/>
          <a:ext cx="4242070" cy="4242070"/>
        </a:xfrm>
        <a:custGeom>
          <a:avLst/>
          <a:gdLst/>
          <a:ahLst/>
          <a:cxnLst/>
          <a:rect l="0" t="0" r="0" b="0"/>
          <a:pathLst>
            <a:path>
              <a:moveTo>
                <a:pt x="860335" y="3826739"/>
              </a:moveTo>
              <a:arcTo wR="2121035" hR="2121035" stAng="7588105" swAng="1632315"/>
            </a:path>
          </a:pathLst>
        </a:custGeom>
        <a:noFill/>
        <a:ln w="1270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53A8AD0-8953-46E8-BC3C-45DC33CAF4C8}">
      <dsp:nvSpPr>
        <dsp:cNvPr id="0" name=""/>
        <dsp:cNvSpPr/>
      </dsp:nvSpPr>
      <dsp:spPr>
        <a:xfrm>
          <a:off x="208807" y="2121573"/>
          <a:ext cx="1976640" cy="1284816"/>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t>Service Plan</a:t>
          </a:r>
        </a:p>
      </dsp:txBody>
      <dsp:txXfrm>
        <a:off x="271527" y="2184293"/>
        <a:ext cx="1851200" cy="1159376"/>
      </dsp:txXfrm>
    </dsp:sp>
    <dsp:sp modelId="{DE02BB7F-B902-4800-BE3A-9EABAF83CFBE}">
      <dsp:nvSpPr>
        <dsp:cNvPr id="0" name=""/>
        <dsp:cNvSpPr/>
      </dsp:nvSpPr>
      <dsp:spPr>
        <a:xfrm>
          <a:off x="1197128" y="642946"/>
          <a:ext cx="4242070" cy="4242070"/>
        </a:xfrm>
        <a:custGeom>
          <a:avLst/>
          <a:gdLst/>
          <a:ahLst/>
          <a:cxnLst/>
          <a:rect l="0" t="0" r="0" b="0"/>
          <a:pathLst>
            <a:path>
              <a:moveTo>
                <a:pt x="219987" y="1180392"/>
              </a:moveTo>
              <a:arcTo wR="2121035" hR="2121035" stAng="12379580" swAng="1632315"/>
            </a:path>
          </a:pathLst>
        </a:custGeom>
        <a:noFill/>
        <a:ln w="1270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99E25-5B65-D93A-3010-8B947D67E6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AEB28A-33CC-6CF5-1214-F2C3205F67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888634-FBA9-41D6-8B35-EE3A7D816B7C}" type="datetimeFigureOut">
              <a:rPr lang="en-US" smtClean="0"/>
              <a:t>9/29/2025</a:t>
            </a:fld>
            <a:endParaRPr lang="en-US" dirty="0"/>
          </a:p>
        </p:txBody>
      </p:sp>
      <p:sp>
        <p:nvSpPr>
          <p:cNvPr id="4" name="Footer Placeholder 3">
            <a:extLst>
              <a:ext uri="{FF2B5EF4-FFF2-40B4-BE49-F238E27FC236}">
                <a16:creationId xmlns:a16="http://schemas.microsoft.com/office/drawing/2014/main" id="{43D63414-6160-FF79-B3F6-CD615625C8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583E93F-BDEC-C5F7-2553-8324882C41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97C78D2-97D1-4B37-BDD1-08A09BD4CA99}" type="slidenum">
              <a:rPr lang="en-US" smtClean="0"/>
              <a:t>‹#›</a:t>
            </a:fld>
            <a:endParaRPr lang="en-US" dirty="0"/>
          </a:p>
        </p:txBody>
      </p:sp>
    </p:spTree>
    <p:extLst>
      <p:ext uri="{BB962C8B-B14F-4D97-AF65-F5344CB8AC3E}">
        <p14:creationId xmlns:p14="http://schemas.microsoft.com/office/powerpoint/2010/main" val="23691359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28068-AFBD-4979-B752-9EB6F90B1386}" type="datetimeFigureOut">
              <a:rPr lang="en-US" smtClean="0"/>
              <a:t>9/29/2025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39589-3E79-4C82-AA4A-FE78234FAA59}" type="slidenum">
              <a:rPr lang="en-US" smtClean="0"/>
              <a:t>‹#›</a:t>
            </a:fld>
            <a:endParaRPr lang="en-US" dirty="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bing.com/ck/a?!&amp;&amp;p=6c8bbb882313b8a9b2f546d7f6edb911ec9821091c42198794fd34f66ac5e1a0JmltdHM9MTc1ODY3MjAwMA&amp;ptn=3&amp;ver=2&amp;hsh=4&amp;fclid=2e6d4960-0c07-6471-01e5-5f590dbf659d&amp;u=a1aHR0cHM6Ly93d3cubm1lY2VjZC5vcmcvaG9tZS12aXNpdGluZy1yZWZlcnJhbC8&amp;ntb=1"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  1 min</a:t>
            </a:r>
          </a:p>
        </p:txBody>
      </p:sp>
      <p:sp>
        <p:nvSpPr>
          <p:cNvPr id="4" name="Slide Number Placeholder 3"/>
          <p:cNvSpPr>
            <a:spLocks noGrp="1"/>
          </p:cNvSpPr>
          <p:nvPr>
            <p:ph type="sldNum" sz="quarter" idx="5"/>
          </p:nvPr>
        </p:nvSpPr>
        <p:spPr/>
        <p:txBody>
          <a:bodyPr/>
          <a:lstStyle/>
          <a:p>
            <a:fld id="{D5939589-3E79-4C82-AA4A-FE78234FAA59}" type="slidenum">
              <a:rPr lang="en-US" smtClean="0"/>
              <a:t>1</a:t>
            </a:fld>
            <a:endParaRPr lang="en-US" dirty="0"/>
          </a:p>
        </p:txBody>
      </p:sp>
    </p:spTree>
    <p:extLst>
      <p:ext uri="{BB962C8B-B14F-4D97-AF65-F5344CB8AC3E}">
        <p14:creationId xmlns:p14="http://schemas.microsoft.com/office/powerpoint/2010/main" val="2884622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2926DB-B2C2-4281-8A2E-825CE016AB94}" type="slidenum">
              <a:rPr lang="en-US" smtClean="0"/>
              <a:t>10</a:t>
            </a:fld>
            <a:endParaRPr lang="en-US"/>
          </a:p>
        </p:txBody>
      </p:sp>
    </p:spTree>
    <p:extLst>
      <p:ext uri="{BB962C8B-B14F-4D97-AF65-F5344CB8AC3E}">
        <p14:creationId xmlns:p14="http://schemas.microsoft.com/office/powerpoint/2010/main" val="1758064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1:13</a:t>
            </a:r>
          </a:p>
        </p:txBody>
      </p:sp>
      <p:sp>
        <p:nvSpPr>
          <p:cNvPr id="4" name="Slide Number Placeholder 3"/>
          <p:cNvSpPr>
            <a:spLocks noGrp="1"/>
          </p:cNvSpPr>
          <p:nvPr>
            <p:ph type="sldNum" sz="quarter" idx="5"/>
          </p:nvPr>
        </p:nvSpPr>
        <p:spPr/>
        <p:txBody>
          <a:bodyPr/>
          <a:lstStyle/>
          <a:p>
            <a:fld id="{002926DB-B2C2-4281-8A2E-825CE016AB94}" type="slidenum">
              <a:rPr lang="en-US" smtClean="0"/>
              <a:t>11</a:t>
            </a:fld>
            <a:endParaRPr lang="en-US"/>
          </a:p>
        </p:txBody>
      </p:sp>
    </p:spTree>
    <p:extLst>
      <p:ext uri="{BB962C8B-B14F-4D97-AF65-F5344CB8AC3E}">
        <p14:creationId xmlns:p14="http://schemas.microsoft.com/office/powerpoint/2010/main" val="2098538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2926DB-B2C2-4281-8A2E-825CE016AB94}" type="slidenum">
              <a:rPr lang="en-US" smtClean="0"/>
              <a:t>12</a:t>
            </a:fld>
            <a:endParaRPr lang="en-US"/>
          </a:p>
        </p:txBody>
      </p:sp>
    </p:spTree>
    <p:extLst>
      <p:ext uri="{BB962C8B-B14F-4D97-AF65-F5344CB8AC3E}">
        <p14:creationId xmlns:p14="http://schemas.microsoft.com/office/powerpoint/2010/main" val="2877495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1:14</a:t>
            </a:r>
          </a:p>
          <a:p>
            <a:r>
              <a:rPr lang="en-US" sz="1200" dirty="0"/>
              <a:t>For example, your child may dress up in different clothes and pretend to be a mommy, daddy, superhero,  an animal, or an imaginary figure.</a:t>
            </a:r>
            <a:endParaRPr lang="en-US" dirty="0"/>
          </a:p>
        </p:txBody>
      </p:sp>
      <p:sp>
        <p:nvSpPr>
          <p:cNvPr id="4" name="Slide Number Placeholder 3"/>
          <p:cNvSpPr>
            <a:spLocks noGrp="1"/>
          </p:cNvSpPr>
          <p:nvPr>
            <p:ph type="sldNum" sz="quarter" idx="5"/>
          </p:nvPr>
        </p:nvSpPr>
        <p:spPr/>
        <p:txBody>
          <a:bodyPr/>
          <a:lstStyle/>
          <a:p>
            <a:fld id="{002926DB-B2C2-4281-8A2E-825CE016AB94}" type="slidenum">
              <a:rPr lang="en-US" smtClean="0"/>
              <a:t>13</a:t>
            </a:fld>
            <a:endParaRPr lang="en-US"/>
          </a:p>
        </p:txBody>
      </p:sp>
    </p:spTree>
    <p:extLst>
      <p:ext uri="{BB962C8B-B14F-4D97-AF65-F5344CB8AC3E}">
        <p14:creationId xmlns:p14="http://schemas.microsoft.com/office/powerpoint/2010/main" val="1532049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2926DB-B2C2-4281-8A2E-825CE016AB94}" type="slidenum">
              <a:rPr lang="en-US" smtClean="0"/>
              <a:t>14</a:t>
            </a:fld>
            <a:endParaRPr lang="en-US"/>
          </a:p>
        </p:txBody>
      </p:sp>
    </p:spTree>
    <p:extLst>
      <p:ext uri="{BB962C8B-B14F-4D97-AF65-F5344CB8AC3E}">
        <p14:creationId xmlns:p14="http://schemas.microsoft.com/office/powerpoint/2010/main" val="3563316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1:15</a:t>
            </a:r>
          </a:p>
        </p:txBody>
      </p:sp>
      <p:sp>
        <p:nvSpPr>
          <p:cNvPr id="4" name="Slide Number Placeholder 3"/>
          <p:cNvSpPr>
            <a:spLocks noGrp="1"/>
          </p:cNvSpPr>
          <p:nvPr>
            <p:ph type="sldNum" sz="quarter" idx="5"/>
          </p:nvPr>
        </p:nvSpPr>
        <p:spPr/>
        <p:txBody>
          <a:bodyPr/>
          <a:lstStyle/>
          <a:p>
            <a:fld id="{002926DB-B2C2-4281-8A2E-825CE016AB94}" type="slidenum">
              <a:rPr lang="en-US" smtClean="0"/>
              <a:t>15</a:t>
            </a:fld>
            <a:endParaRPr lang="en-US"/>
          </a:p>
        </p:txBody>
      </p:sp>
    </p:spTree>
    <p:extLst>
      <p:ext uri="{BB962C8B-B14F-4D97-AF65-F5344CB8AC3E}">
        <p14:creationId xmlns:p14="http://schemas.microsoft.com/office/powerpoint/2010/main" val="1751934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 bit closer at typical developmental domains</a:t>
            </a:r>
          </a:p>
        </p:txBody>
      </p:sp>
      <p:sp>
        <p:nvSpPr>
          <p:cNvPr id="4" name="Slide Number Placeholder 3"/>
          <p:cNvSpPr>
            <a:spLocks noGrp="1"/>
          </p:cNvSpPr>
          <p:nvPr>
            <p:ph type="sldNum" sz="quarter" idx="5"/>
          </p:nvPr>
        </p:nvSpPr>
        <p:spPr/>
        <p:txBody>
          <a:bodyPr/>
          <a:lstStyle/>
          <a:p>
            <a:fld id="{002926DB-B2C2-4281-8A2E-825CE016AB94}" type="slidenum">
              <a:rPr lang="en-US" smtClean="0"/>
              <a:t>16</a:t>
            </a:fld>
            <a:endParaRPr lang="en-US"/>
          </a:p>
        </p:txBody>
      </p:sp>
    </p:spTree>
    <p:extLst>
      <p:ext uri="{BB962C8B-B14F-4D97-AF65-F5344CB8AC3E}">
        <p14:creationId xmlns:p14="http://schemas.microsoft.com/office/powerpoint/2010/main" val="3525678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1:16 – 1:21   5 min</a:t>
            </a:r>
          </a:p>
          <a:p>
            <a:r>
              <a:rPr lang="en-US" dirty="0"/>
              <a:t>Next, we’ll explore the developmental process, which is different than developmental milestones,</a:t>
            </a:r>
          </a:p>
          <a:p>
            <a:r>
              <a:rPr lang="en-US" dirty="0"/>
              <a:t>HANDOUT: CDC Dev Milestones and CDC Milestone Journey Brochure</a:t>
            </a:r>
          </a:p>
        </p:txBody>
      </p:sp>
      <p:sp>
        <p:nvSpPr>
          <p:cNvPr id="4" name="Slide Number Placeholder 3"/>
          <p:cNvSpPr>
            <a:spLocks noGrp="1"/>
          </p:cNvSpPr>
          <p:nvPr>
            <p:ph type="sldNum" sz="quarter" idx="5"/>
          </p:nvPr>
        </p:nvSpPr>
        <p:spPr/>
        <p:txBody>
          <a:bodyPr/>
          <a:lstStyle/>
          <a:p>
            <a:fld id="{D5939589-3E79-4C82-AA4A-FE78234FAA59}" type="slidenum">
              <a:rPr lang="en-US" smtClean="0"/>
              <a:t>17</a:t>
            </a:fld>
            <a:endParaRPr lang="en-US" dirty="0"/>
          </a:p>
        </p:txBody>
      </p:sp>
    </p:spTree>
    <p:extLst>
      <p:ext uri="{BB962C8B-B14F-4D97-AF65-F5344CB8AC3E}">
        <p14:creationId xmlns:p14="http://schemas.microsoft.com/office/powerpoint/2010/main" val="4106619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1:22   2 min</a:t>
            </a:r>
          </a:p>
          <a:p>
            <a:r>
              <a:rPr lang="en-US" dirty="0"/>
              <a:t>Regression- when a previously acquired skill disappears temporarily. Periodic and temporary regressions are a normal part of the developmental process.  These regressions are temporary and predict a big burst of progress that will come soon. Share example of a 9 month old learning how to walk and other areas of development will regress. </a:t>
            </a:r>
          </a:p>
        </p:txBody>
      </p:sp>
      <p:sp>
        <p:nvSpPr>
          <p:cNvPr id="4" name="Slide Number Placeholder 3"/>
          <p:cNvSpPr>
            <a:spLocks noGrp="1"/>
          </p:cNvSpPr>
          <p:nvPr>
            <p:ph type="sldNum" sz="quarter" idx="5"/>
          </p:nvPr>
        </p:nvSpPr>
        <p:spPr/>
        <p:txBody>
          <a:bodyPr/>
          <a:lstStyle/>
          <a:p>
            <a:fld id="{D5939589-3E79-4C82-AA4A-FE78234FAA59}" type="slidenum">
              <a:rPr lang="en-US" smtClean="0"/>
              <a:t>18</a:t>
            </a:fld>
            <a:endParaRPr lang="en-US" dirty="0"/>
          </a:p>
        </p:txBody>
      </p:sp>
    </p:spTree>
    <p:extLst>
      <p:ext uri="{BB962C8B-B14F-4D97-AF65-F5344CB8AC3E}">
        <p14:creationId xmlns:p14="http://schemas.microsoft.com/office/powerpoint/2010/main" val="1531547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1:25   1 min</a:t>
            </a:r>
          </a:p>
          <a:p>
            <a:r>
              <a:rPr lang="en-US" sz="1200" kern="1200" dirty="0">
                <a:solidFill>
                  <a:schemeClr val="tx1"/>
                </a:solidFill>
                <a:effectLst/>
                <a:latin typeface="+mn-lt"/>
                <a:ea typeface="+mn-ea"/>
                <a:cs typeface="+mn-cs"/>
              </a:rPr>
              <a:t>Explain that delays occur when a child does not meet milestones within expected ranges (e.g., most children achieve by the listed ages). Red flags are often defined as failure to reach milestones or loss of skills (regression). Categorize by domain, using CDC and related sources.</a:t>
            </a:r>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19</a:t>
            </a:fld>
            <a:endParaRPr lang="en-US" dirty="0"/>
          </a:p>
        </p:txBody>
      </p:sp>
    </p:spTree>
    <p:extLst>
      <p:ext uri="{BB962C8B-B14F-4D97-AF65-F5344CB8AC3E}">
        <p14:creationId xmlns:p14="http://schemas.microsoft.com/office/powerpoint/2010/main" val="373993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1:01  1 min Gu </a:t>
            </a:r>
            <a:r>
              <a:rPr lang="en-US" dirty="0" err="1"/>
              <a:t>waa</a:t>
            </a:r>
            <a:r>
              <a:rPr lang="en-US" dirty="0"/>
              <a:t> </a:t>
            </a:r>
            <a:r>
              <a:rPr lang="en-US" dirty="0" err="1"/>
              <a:t>tzi</a:t>
            </a:r>
            <a:r>
              <a:rPr lang="en-US" dirty="0"/>
              <a:t> </a:t>
            </a:r>
            <a:r>
              <a:rPr lang="en-US" dirty="0" err="1"/>
              <a:t>hobaa</a:t>
            </a:r>
            <a:r>
              <a:rPr lang="en-US" dirty="0"/>
              <a:t> guy da </a:t>
            </a:r>
            <a:r>
              <a:rPr lang="en-US" dirty="0" err="1"/>
              <a:t>wah</a:t>
            </a:r>
            <a:r>
              <a:rPr lang="en-US" dirty="0"/>
              <a:t>.</a:t>
            </a:r>
          </a:p>
        </p:txBody>
      </p:sp>
      <p:sp>
        <p:nvSpPr>
          <p:cNvPr id="4" name="Slide Number Placeholder 3"/>
          <p:cNvSpPr>
            <a:spLocks noGrp="1"/>
          </p:cNvSpPr>
          <p:nvPr>
            <p:ph type="sldNum" sz="quarter" idx="5"/>
          </p:nvPr>
        </p:nvSpPr>
        <p:spPr/>
        <p:txBody>
          <a:bodyPr/>
          <a:lstStyle/>
          <a:p>
            <a:fld id="{D5939589-3E79-4C82-AA4A-FE78234FAA59}" type="slidenum">
              <a:rPr lang="en-US" smtClean="0"/>
              <a:t>2</a:t>
            </a:fld>
            <a:endParaRPr lang="en-US" dirty="0"/>
          </a:p>
        </p:txBody>
      </p:sp>
    </p:spTree>
    <p:extLst>
      <p:ext uri="{BB962C8B-B14F-4D97-AF65-F5344CB8AC3E}">
        <p14:creationId xmlns:p14="http://schemas.microsoft.com/office/powerpoint/2010/main" val="2229022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1:26– 1:30   4 min</a:t>
            </a:r>
          </a:p>
          <a:p>
            <a:r>
              <a:rPr lang="en-US" sz="1200" kern="1200" dirty="0">
                <a:solidFill>
                  <a:schemeClr val="tx1"/>
                </a:solidFill>
                <a:effectLst/>
                <a:latin typeface="+mn-lt"/>
                <a:ea typeface="+mn-ea"/>
                <a:cs typeface="+mn-cs"/>
              </a:rPr>
              <a:t>Delays or challenges occur when a child does not meet milestones within expected ranges (e.g., most children achieve by the listed ages). Red flags are often defined as failure to reach milestones or loss of skills (regression). Fortunately, Home Visitors are monitoring development along with parents and have some handy tools to help screen for developmental delays and challenges such as the Ages and Stages </a:t>
            </a:r>
            <a:r>
              <a:rPr lang="en-US" sz="1200" kern="1200" dirty="0" err="1">
                <a:solidFill>
                  <a:schemeClr val="tx1"/>
                </a:solidFill>
                <a:effectLst/>
                <a:latin typeface="+mn-lt"/>
                <a:ea typeface="+mn-ea"/>
                <a:cs typeface="+mn-cs"/>
              </a:rPr>
              <a:t>Questionaires</a:t>
            </a:r>
            <a:r>
              <a:rPr lang="en-US" sz="1200" kern="1200" dirty="0">
                <a:solidFill>
                  <a:schemeClr val="tx1"/>
                </a:solidFill>
                <a:effectLst/>
                <a:latin typeface="+mn-lt"/>
                <a:ea typeface="+mn-ea"/>
                <a:cs typeface="+mn-cs"/>
              </a:rPr>
              <a:t> ASQ-3 and ASQ-SE. Home visitors are trained in how to support parents in filling out the </a:t>
            </a:r>
            <a:r>
              <a:rPr lang="en-US" sz="1200" kern="1200" dirty="0" err="1">
                <a:solidFill>
                  <a:schemeClr val="tx1"/>
                </a:solidFill>
                <a:effectLst/>
                <a:latin typeface="+mn-lt"/>
                <a:ea typeface="+mn-ea"/>
                <a:cs typeface="+mn-cs"/>
              </a:rPr>
              <a:t>questionnares</a:t>
            </a:r>
            <a:r>
              <a:rPr lang="en-US" sz="1200" kern="1200" dirty="0">
                <a:solidFill>
                  <a:schemeClr val="tx1"/>
                </a:solidFill>
                <a:effectLst/>
                <a:latin typeface="+mn-lt"/>
                <a:ea typeface="+mn-ea"/>
                <a:cs typeface="+mn-cs"/>
              </a:rPr>
              <a:t> however, sharing information and feedback when developmental delays are noticed can be challenging. The Brazelton Touchpoints Center developed a Roadmap to help…</a:t>
            </a:r>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20</a:t>
            </a:fld>
            <a:endParaRPr lang="en-US" dirty="0"/>
          </a:p>
        </p:txBody>
      </p:sp>
    </p:spTree>
    <p:extLst>
      <p:ext uri="{BB962C8B-B14F-4D97-AF65-F5344CB8AC3E}">
        <p14:creationId xmlns:p14="http://schemas.microsoft.com/office/powerpoint/2010/main" val="283698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1:31 – 1:34  3 min</a:t>
            </a:r>
          </a:p>
          <a:p>
            <a:r>
              <a:rPr lang="en-US" sz="1200" b="0" i="0" u="none" strike="noStrike" kern="1200" baseline="0" dirty="0">
                <a:solidFill>
                  <a:schemeClr val="tx1"/>
                </a:solidFill>
                <a:latin typeface="+mn-lt"/>
                <a:ea typeface="+mn-ea"/>
                <a:cs typeface="+mn-cs"/>
              </a:rPr>
              <a:t>Conversations about developmental screening results and concerns can be time-consuming and anxiety-provoking for families and professionals. And, you are already expected to do so much with so little time during your visits. Yet the benefits are clear: when families and their provider have productive conversations about a child’s development, they are better equipped to work as a team to co-create and follow through on a collaborative plan that supports the best outcomes for the child, not just even when, but especially when </a:t>
            </a:r>
            <a:r>
              <a:rPr lang="en-US" sz="1200" b="0" i="1" u="none" strike="noStrike" kern="1200" baseline="0" dirty="0">
                <a:solidFill>
                  <a:schemeClr val="tx1"/>
                </a:solidFill>
                <a:latin typeface="+mn-lt"/>
                <a:ea typeface="+mn-ea"/>
                <a:cs typeface="+mn-cs"/>
              </a:rPr>
              <a:t>parents and providers might not see things the same way. </a:t>
            </a:r>
            <a:r>
              <a:rPr lang="en-US" dirty="0"/>
              <a:t>HOW we share observations and information about possible developmental delays and challenges is as important as WHAT we say.  </a:t>
            </a:r>
            <a:r>
              <a:rPr lang="en-US" sz="1200" dirty="0">
                <a:cs typeface="Calibri" panose="020F0502020204030204" pitchFamily="34" charset="0"/>
              </a:rPr>
              <a:t>Opportunity to engage in deeper conversations. This roadmap was developed by the Brazelton Touchpoints Center and provides guidance for home visitors to share observations and concerns about development based on screening tools such as the ASQ-3. Let’s see examples of each of the 7 steps. We will then have an opportunity to practice the steps with a partner, so be sure you understand each step.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panose="020F0502020204030204" pitchFamily="34" charset="0"/>
              </a:rPr>
              <a:t>HANDOUT: </a:t>
            </a:r>
          </a:p>
        </p:txBody>
      </p:sp>
      <p:sp>
        <p:nvSpPr>
          <p:cNvPr id="4" name="Slide Number Placeholder 3"/>
          <p:cNvSpPr>
            <a:spLocks noGrp="1"/>
          </p:cNvSpPr>
          <p:nvPr>
            <p:ph type="sldNum" sz="quarter" idx="5"/>
          </p:nvPr>
        </p:nvSpPr>
        <p:spPr/>
        <p:txBody>
          <a:bodyPr/>
          <a:lstStyle/>
          <a:p>
            <a:fld id="{D5939589-3E79-4C82-AA4A-FE78234FAA59}" type="slidenum">
              <a:rPr lang="en-US" smtClean="0"/>
              <a:t>21</a:t>
            </a:fld>
            <a:endParaRPr lang="en-US" dirty="0"/>
          </a:p>
        </p:txBody>
      </p:sp>
    </p:spTree>
    <p:extLst>
      <p:ext uri="{BB962C8B-B14F-4D97-AF65-F5344CB8AC3E}">
        <p14:creationId xmlns:p14="http://schemas.microsoft.com/office/powerpoint/2010/main" val="33812307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1:35 – 1:37 2 min</a:t>
            </a:r>
          </a:p>
          <a:p>
            <a:endParaRPr lang="en-US" sz="1200" b="0" i="1" u="none" strike="noStrike" kern="1200" baseline="0" dirty="0">
              <a:solidFill>
                <a:schemeClr val="tx1"/>
              </a:solidFill>
              <a:latin typeface="+mn-lt"/>
              <a:ea typeface="+mn-ea"/>
              <a:cs typeface="+mn-cs"/>
            </a:endParaRPr>
          </a:p>
          <a:p>
            <a:r>
              <a:rPr lang="en-US" dirty="0"/>
              <a:t>Thank the parent or caregiver for completing the screening tool, as it helps you understand the child better based upon their knowledge of their child. </a:t>
            </a:r>
          </a:p>
          <a:p>
            <a:pPr marL="171450" indent="-171450"/>
            <a:r>
              <a:rPr lang="en-US" dirty="0"/>
              <a:t>Observe and narrate something you see the child doing in the moment, or that you’ve; seen in the course of caring for the child in your program. </a:t>
            </a:r>
          </a:p>
          <a:p>
            <a:pPr marL="171450" indent="-171450"/>
            <a:r>
              <a:rPr lang="en-US" dirty="0"/>
              <a:t>Mention one activity from the screening tool that the child is now capable of doing as a way of entering into the conversation from a strengths-based stance. </a:t>
            </a:r>
          </a:p>
          <a:p>
            <a:pPr marL="171450" indent="-171450"/>
            <a:r>
              <a:rPr lang="en-US" dirty="0"/>
              <a:t>Invite conversation about the child’s progress. Ask the parent about their perspective and knowledge of the child. </a:t>
            </a:r>
          </a:p>
          <a:p>
            <a:pPr marL="171450" indent="-171450"/>
            <a:r>
              <a:rPr lang="en-US" dirty="0"/>
              <a:t>Narrate something you see in the parent-child interaction child that demonstrates how well they are doing together. </a:t>
            </a:r>
          </a:p>
          <a:p>
            <a:endParaRPr lang="en-US" sz="1200" b="0" i="1" u="none" strike="noStrike" kern="1200" baseline="0" dirty="0">
              <a:solidFill>
                <a:schemeClr val="tx1"/>
              </a:solidFill>
              <a:latin typeface="+mn-lt"/>
              <a:ea typeface="+mn-ea"/>
              <a:cs typeface="+mn-cs"/>
            </a:endParaRPr>
          </a:p>
          <a:p>
            <a:endParaRPr lang="en-US" sz="1200" b="0" i="1" u="none" strike="noStrike" kern="1200" baseline="0" dirty="0">
              <a:solidFill>
                <a:schemeClr val="tx1"/>
              </a:solidFill>
              <a:latin typeface="+mn-lt"/>
              <a:ea typeface="+mn-ea"/>
              <a:cs typeface="+mn-cs"/>
            </a:endParaRPr>
          </a:p>
          <a:p>
            <a:r>
              <a:rPr lang="en-US" sz="1200" b="0" i="1" u="none" strike="noStrike" kern="1200" baseline="0" dirty="0">
                <a:solidFill>
                  <a:schemeClr val="tx1"/>
                </a:solidFill>
                <a:latin typeface="+mn-lt"/>
                <a:ea typeface="+mn-ea"/>
                <a:cs typeface="+mn-cs"/>
              </a:rPr>
              <a:t>WHY: Conversations about developmental screening tool results provide opportunities for the provider and family to celebrate the child’s development and honor the family’s primary role in the child’s life. Finding common ground in strengths-based provider and parent observations of the child can help reduce anxiety raised by any concerns identified in the screening tool, and prepare caregivers to process potentially upsetting information. </a:t>
            </a:r>
            <a:endParaRPr lang="en-US" dirty="0"/>
          </a:p>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22</a:t>
            </a:fld>
            <a:endParaRPr lang="en-US" dirty="0"/>
          </a:p>
        </p:txBody>
      </p:sp>
    </p:spTree>
    <p:extLst>
      <p:ext uri="{BB962C8B-B14F-4D97-AF65-F5344CB8AC3E}">
        <p14:creationId xmlns:p14="http://schemas.microsoft.com/office/powerpoint/2010/main" val="1410066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1:38 – 1:40   2 min</a:t>
            </a:r>
          </a:p>
          <a:p>
            <a:r>
              <a:rPr lang="en-US" sz="1200" b="0" i="0" u="none" strike="noStrike" kern="1200" baseline="0" dirty="0">
                <a:solidFill>
                  <a:schemeClr val="tx1"/>
                </a:solidFill>
                <a:latin typeface="+mn-lt"/>
                <a:ea typeface="+mn-ea"/>
                <a:cs typeface="+mn-cs"/>
              </a:rPr>
              <a:t>Mark boxes accordingly to whether you as the provider, the parent, or the screening tool have any concerns about the child’s development; and what those concerns are. </a:t>
            </a:r>
          </a:p>
          <a:p>
            <a:endParaRPr lang="en-US" sz="1200" b="0" i="1" u="none" strike="noStrike" kern="1200" baseline="0" dirty="0">
              <a:solidFill>
                <a:schemeClr val="tx1"/>
              </a:solidFill>
              <a:latin typeface="+mn-lt"/>
              <a:ea typeface="+mn-ea"/>
              <a:cs typeface="+mn-cs"/>
            </a:endParaRPr>
          </a:p>
          <a:p>
            <a:r>
              <a:rPr lang="en-US" sz="1200" b="0" i="1" u="none" strike="noStrike" kern="1200" baseline="0" dirty="0">
                <a:solidFill>
                  <a:schemeClr val="tx1"/>
                </a:solidFill>
                <a:latin typeface="+mn-lt"/>
                <a:ea typeface="+mn-ea"/>
                <a:cs typeface="+mn-cs"/>
              </a:rPr>
              <a:t>WHY: This continues honoring the family perspective and role, and begins the process of inviting parents’ concerns, sharing any you may have, and screening findings. It also quickly opens up the process of discovery of differences in perspective. </a:t>
            </a:r>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23</a:t>
            </a:fld>
            <a:endParaRPr lang="en-US" dirty="0"/>
          </a:p>
        </p:txBody>
      </p:sp>
    </p:spTree>
    <p:extLst>
      <p:ext uri="{BB962C8B-B14F-4D97-AF65-F5344CB8AC3E}">
        <p14:creationId xmlns:p14="http://schemas.microsoft.com/office/powerpoint/2010/main" val="251430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1:41 – 1:43   2 min</a:t>
            </a:r>
          </a:p>
          <a:p>
            <a:r>
              <a:rPr lang="en-US" sz="1200" b="0" i="0" u="none" strike="noStrike" kern="1200" baseline="0" dirty="0">
                <a:solidFill>
                  <a:schemeClr val="tx1"/>
                </a:solidFill>
                <a:latin typeface="+mn-lt"/>
                <a:ea typeface="+mn-ea"/>
                <a:cs typeface="+mn-cs"/>
              </a:rPr>
              <a:t>Mark boxes accordingly to show if there is full agreement among you, the parent, and the formal screening tool, or not. </a:t>
            </a:r>
          </a:p>
          <a:p>
            <a:r>
              <a:rPr lang="en-US" sz="1200" b="0" i="1" u="none" strike="noStrike" kern="1200" baseline="0" dirty="0">
                <a:solidFill>
                  <a:schemeClr val="tx1"/>
                </a:solidFill>
                <a:latin typeface="+mn-lt"/>
                <a:ea typeface="+mn-ea"/>
                <a:cs typeface="+mn-cs"/>
              </a:rPr>
              <a:t>WHY: Different perspectives are to be expected and can be quickly and safely discovered so that consensus on next steps can be reached. </a:t>
            </a:r>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24</a:t>
            </a:fld>
            <a:endParaRPr lang="en-US" dirty="0"/>
          </a:p>
        </p:txBody>
      </p:sp>
    </p:spTree>
    <p:extLst>
      <p:ext uri="{BB962C8B-B14F-4D97-AF65-F5344CB8AC3E}">
        <p14:creationId xmlns:p14="http://schemas.microsoft.com/office/powerpoint/2010/main" val="3146112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1:44 – 1:46  2 min</a:t>
            </a:r>
          </a:p>
          <a:p>
            <a:r>
              <a:rPr lang="en-US" sz="1200" b="0" i="0" u="none" strike="noStrike" kern="1200" baseline="0" dirty="0">
                <a:solidFill>
                  <a:schemeClr val="tx1"/>
                </a:solidFill>
                <a:latin typeface="+mn-lt"/>
                <a:ea typeface="+mn-ea"/>
                <a:cs typeface="+mn-cs"/>
              </a:rPr>
              <a:t>Explore specifics from the screening tool and whether there is anything about the child's behavior that may be saying the child is feeling the effects of a developmental delay; for example, a child with a language delay might exhibit frustration. This step helps parents experience your concern for the child. Make a note of the parent’s observations in the margin of the paper roadmap. For more information, contact touchpoints@childrens.harvard.edu </a:t>
            </a:r>
            <a:r>
              <a:rPr lang="en-US" sz="1200" b="0" i="1" u="none" strike="noStrike" kern="1200" baseline="0" dirty="0">
                <a:solidFill>
                  <a:schemeClr val="tx1"/>
                </a:solidFill>
                <a:latin typeface="+mn-lt"/>
                <a:ea typeface="+mn-ea"/>
                <a:cs typeface="+mn-cs"/>
              </a:rPr>
              <a:t>Brazelton Touchpoints Center 1295 Boylston St, Suite 320, BCH-3111 Boston, MA 02215 </a:t>
            </a:r>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Brazelton Touchpoints Center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1" u="none" strike="noStrike" kern="1200" baseline="0" dirty="0">
                <a:solidFill>
                  <a:schemeClr val="tx1"/>
                </a:solidFill>
                <a:latin typeface="+mn-lt"/>
                <a:ea typeface="+mn-ea"/>
                <a:cs typeface="+mn-cs"/>
              </a:rPr>
              <a:t>WHY: We as practitioners can inquire about or describe children’s behavior without interpreting, inviting the parent to offer what they feel the child’s behavior means. </a:t>
            </a:r>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25</a:t>
            </a:fld>
            <a:endParaRPr lang="en-US" dirty="0"/>
          </a:p>
        </p:txBody>
      </p:sp>
    </p:spTree>
    <p:extLst>
      <p:ext uri="{BB962C8B-B14F-4D97-AF65-F5344CB8AC3E}">
        <p14:creationId xmlns:p14="http://schemas.microsoft.com/office/powerpoint/2010/main" val="13124719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1:47 – 1:49 2 min</a:t>
            </a:r>
          </a:p>
          <a:p>
            <a:r>
              <a:rPr lang="en-US" sz="1200" b="0" i="0" u="none" strike="noStrike" kern="1200" baseline="0" dirty="0">
                <a:solidFill>
                  <a:schemeClr val="tx1"/>
                </a:solidFill>
                <a:latin typeface="+mn-lt"/>
                <a:ea typeface="+mn-ea"/>
                <a:cs typeface="+mn-cs"/>
              </a:rPr>
              <a:t>To set the tone for the discussion that follows, ask the parent caregiver about their hopes and goals for their child’s development over the next few months. This provides an opportunity to join the parent even — perhaps especially — if there was not earlier agreement on a concern. All parents want their child to make progress and you can join them in their hopes and goals. </a:t>
            </a:r>
          </a:p>
          <a:p>
            <a:r>
              <a:rPr lang="en-US" sz="1200" b="0" i="1" u="none" strike="noStrike" kern="1200" baseline="0" dirty="0">
                <a:solidFill>
                  <a:schemeClr val="tx1"/>
                </a:solidFill>
                <a:latin typeface="+mn-lt"/>
                <a:ea typeface="+mn-ea"/>
                <a:cs typeface="+mn-cs"/>
              </a:rPr>
              <a:t>WHY: Asking caregivers about their hopes for their child is a powerful way for you to communicate your concern — and intention to support the parents’ priorities. It signals to parents that you care about the whole child and paves the way for engaging parents in next steps and referrals in service of their hopes and goals, even if they don’t agree with you or the screening tool about a potential delay. </a:t>
            </a:r>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26</a:t>
            </a:fld>
            <a:endParaRPr lang="en-US" dirty="0"/>
          </a:p>
        </p:txBody>
      </p:sp>
    </p:spTree>
    <p:extLst>
      <p:ext uri="{BB962C8B-B14F-4D97-AF65-F5344CB8AC3E}">
        <p14:creationId xmlns:p14="http://schemas.microsoft.com/office/powerpoint/2010/main" val="32904981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1:50 – 1:52 2 min</a:t>
            </a:r>
          </a:p>
          <a:p>
            <a:r>
              <a:rPr lang="en-US" sz="1200" b="0" i="0" u="none" strike="noStrike" kern="1200" baseline="0" dirty="0">
                <a:solidFill>
                  <a:schemeClr val="tx1"/>
                </a:solidFill>
                <a:latin typeface="+mn-lt"/>
                <a:ea typeface="+mn-ea"/>
                <a:cs typeface="+mn-cs"/>
              </a:rPr>
              <a:t>Ask for the parent’s observations, for more details about areas of agreement and differences in perspective, digging into the developmental domains depicted at the bottom of the Roadmap. Test out and then affirm your understanding of areas of agreement with the parent first. If necessary, agree to disagree. Commit to partnering together on next steps, which may include a plan to learn together and revisit areas of disagreement as the child continues to develop, and, if relevant, to be open to what subsequent screening or evaluation might reveal. </a:t>
            </a:r>
          </a:p>
          <a:p>
            <a:r>
              <a:rPr lang="en-US" sz="1200" b="0" i="1" u="none" strike="noStrike" kern="1200" baseline="0" dirty="0">
                <a:solidFill>
                  <a:schemeClr val="tx1"/>
                </a:solidFill>
                <a:latin typeface="+mn-lt"/>
                <a:ea typeface="+mn-ea"/>
                <a:cs typeface="+mn-cs"/>
              </a:rPr>
              <a:t>Why: It is essential to your alliance to ask for details that honor parents’ perspectives. When you show interest in these details, parents are more likely to open up and engage, even if they disagree with you. If you show willingness to not have this become a conflict of opinion but rather a plan for progress, parents will more likely warm to your concern for their child. </a:t>
            </a:r>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27</a:t>
            </a:fld>
            <a:endParaRPr lang="en-US" dirty="0"/>
          </a:p>
        </p:txBody>
      </p:sp>
    </p:spTree>
    <p:extLst>
      <p:ext uri="{BB962C8B-B14F-4D97-AF65-F5344CB8AC3E}">
        <p14:creationId xmlns:p14="http://schemas.microsoft.com/office/powerpoint/2010/main" val="24502683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1:48 – 1:50  2 min</a:t>
            </a:r>
          </a:p>
          <a:p>
            <a:r>
              <a:rPr lang="en-US" sz="1200" b="0" i="0" u="none" strike="noStrike" kern="1200" baseline="0" dirty="0">
                <a:solidFill>
                  <a:schemeClr val="tx1"/>
                </a:solidFill>
                <a:latin typeface="+mn-lt"/>
                <a:ea typeface="+mn-ea"/>
                <a:cs typeface="+mn-cs"/>
              </a:rPr>
              <a:t>Find shared goals</a:t>
            </a:r>
          </a:p>
          <a:p>
            <a:r>
              <a:rPr lang="en-US" sz="1200" b="0" i="0" u="none" strike="noStrike" kern="1200" baseline="0" dirty="0">
                <a:solidFill>
                  <a:schemeClr val="tx1"/>
                </a:solidFill>
                <a:latin typeface="+mn-lt"/>
                <a:ea typeface="+mn-ea"/>
                <a:cs typeface="+mn-cs"/>
              </a:rPr>
              <a:t>Listen to learn</a:t>
            </a:r>
          </a:p>
          <a:p>
            <a:r>
              <a:rPr lang="en-US" sz="1200" b="0" i="0" u="none" strike="noStrike" kern="1200" baseline="0" dirty="0">
                <a:solidFill>
                  <a:schemeClr val="tx1"/>
                </a:solidFill>
                <a:latin typeface="+mn-lt"/>
                <a:ea typeface="+mn-ea"/>
                <a:cs typeface="+mn-cs"/>
              </a:rPr>
              <a:t>Honor differences </a:t>
            </a:r>
          </a:p>
          <a:p>
            <a:r>
              <a:rPr lang="en-US" sz="1200" b="0" i="0" u="none" strike="noStrike" kern="1200" baseline="0" dirty="0">
                <a:solidFill>
                  <a:schemeClr val="tx1"/>
                </a:solidFill>
                <a:latin typeface="+mn-lt"/>
                <a:ea typeface="+mn-ea"/>
                <a:cs typeface="+mn-cs"/>
              </a:rPr>
              <a:t>Commit to partnership</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Assess what the caregiver is ready for. Present follow-up steps to consider together, including those indicated in the Roadmap’s “Next Steps”. Check in with the parent to determine their level of understanding of and support for these steps. Inquire about any concerns or hesitations. Discuss possible timelines for these steps. </a:t>
            </a:r>
            <a:r>
              <a:rPr lang="en-US" sz="1200" b="0" i="1" u="none" strike="noStrike" kern="1200" baseline="0" dirty="0">
                <a:solidFill>
                  <a:schemeClr val="tx1"/>
                </a:solidFill>
                <a:latin typeface="+mn-lt"/>
                <a:ea typeface="+mn-ea"/>
                <a:cs typeface="+mn-cs"/>
              </a:rPr>
              <a:t>Write out next steps with the caregiver. </a:t>
            </a:r>
            <a:endParaRPr lang="en-US" sz="1200" b="0" i="0" u="none" strike="noStrike" kern="1200" baseline="0" dirty="0">
              <a:solidFill>
                <a:schemeClr val="tx1"/>
              </a:solidFill>
              <a:latin typeface="+mn-lt"/>
              <a:ea typeface="+mn-ea"/>
              <a:cs typeface="+mn-cs"/>
            </a:endParaRPr>
          </a:p>
          <a:p>
            <a:r>
              <a:rPr lang="en-US" sz="1200" b="0" i="1" u="none" strike="noStrike" kern="1200" baseline="0" dirty="0">
                <a:solidFill>
                  <a:schemeClr val="tx1"/>
                </a:solidFill>
                <a:latin typeface="+mn-lt"/>
                <a:ea typeface="+mn-ea"/>
                <a:cs typeface="+mn-cs"/>
              </a:rPr>
              <a:t>WHY: Documenting next steps gives caregivers a reminder of this important conversation which they can keep and save, and share with other providers involved in the life of their child. Seeing the variety of possible steps gives them an understanding of their options and potential resources. When parents know that there are options for them to choose from, they may feel more in control and better able to cope. </a:t>
            </a:r>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28</a:t>
            </a:fld>
            <a:endParaRPr lang="en-US" dirty="0"/>
          </a:p>
        </p:txBody>
      </p:sp>
    </p:spTree>
    <p:extLst>
      <p:ext uri="{BB962C8B-B14F-4D97-AF65-F5344CB8AC3E}">
        <p14:creationId xmlns:p14="http://schemas.microsoft.com/office/powerpoint/2010/main" val="37863472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1:50 – 2:00</a:t>
            </a:r>
          </a:p>
          <a:p>
            <a:r>
              <a:rPr lang="en-US" dirty="0"/>
              <a:t>6 min practice    3 minutes, then switch</a:t>
            </a:r>
          </a:p>
          <a:p>
            <a:r>
              <a:rPr lang="en-US" dirty="0"/>
              <a:t>4 minute debrief</a:t>
            </a:r>
          </a:p>
        </p:txBody>
      </p:sp>
      <p:sp>
        <p:nvSpPr>
          <p:cNvPr id="4" name="Slide Number Placeholder 3"/>
          <p:cNvSpPr>
            <a:spLocks noGrp="1"/>
          </p:cNvSpPr>
          <p:nvPr>
            <p:ph type="sldNum" sz="quarter" idx="5"/>
          </p:nvPr>
        </p:nvSpPr>
        <p:spPr/>
        <p:txBody>
          <a:bodyPr/>
          <a:lstStyle/>
          <a:p>
            <a:fld id="{D5939589-3E79-4C82-AA4A-FE78234FAA59}" type="slidenum">
              <a:rPr lang="en-US" smtClean="0"/>
              <a:t>29</a:t>
            </a:fld>
            <a:endParaRPr lang="en-US" dirty="0"/>
          </a:p>
        </p:txBody>
      </p:sp>
    </p:spTree>
    <p:extLst>
      <p:ext uri="{BB962C8B-B14F-4D97-AF65-F5344CB8AC3E}">
        <p14:creationId xmlns:p14="http://schemas.microsoft.com/office/powerpoint/2010/main" val="2664128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1:02   1 min</a:t>
            </a:r>
          </a:p>
        </p:txBody>
      </p:sp>
      <p:sp>
        <p:nvSpPr>
          <p:cNvPr id="4" name="Slide Number Placeholder 3"/>
          <p:cNvSpPr>
            <a:spLocks noGrp="1"/>
          </p:cNvSpPr>
          <p:nvPr>
            <p:ph type="sldNum" sz="quarter" idx="5"/>
          </p:nvPr>
        </p:nvSpPr>
        <p:spPr/>
        <p:txBody>
          <a:bodyPr/>
          <a:lstStyle/>
          <a:p>
            <a:fld id="{D5939589-3E79-4C82-AA4A-FE78234FAA59}" type="slidenum">
              <a:rPr lang="en-US" smtClean="0"/>
              <a:t>3</a:t>
            </a:fld>
            <a:endParaRPr lang="en-US" dirty="0"/>
          </a:p>
        </p:txBody>
      </p:sp>
    </p:spTree>
    <p:extLst>
      <p:ext uri="{BB962C8B-B14F-4D97-AF65-F5344CB8AC3E}">
        <p14:creationId xmlns:p14="http://schemas.microsoft.com/office/powerpoint/2010/main" val="34667734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5916B-A417-9B1F-7795-9BD5334F1D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35932F-CC33-E1A4-88FE-22CA395029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6EC809-F30C-46DF-34BA-6CFD052A4EB5}"/>
              </a:ext>
            </a:extLst>
          </p:cNvPr>
          <p:cNvSpPr>
            <a:spLocks noGrp="1"/>
          </p:cNvSpPr>
          <p:nvPr>
            <p:ph type="body" idx="1"/>
          </p:nvPr>
        </p:nvSpPr>
        <p:spPr/>
        <p:txBody>
          <a:bodyPr/>
          <a:lstStyle/>
          <a:p>
            <a:r>
              <a:rPr lang="en-US" dirty="0"/>
              <a:t>1:50 – 2:05   15 min</a:t>
            </a:r>
          </a:p>
          <a:p>
            <a:r>
              <a:rPr lang="en-US" dirty="0"/>
              <a:t>6 min practice</a:t>
            </a:r>
          </a:p>
          <a:p>
            <a:r>
              <a:rPr lang="en-US" dirty="0"/>
              <a:t>4 minute debrief</a:t>
            </a:r>
          </a:p>
        </p:txBody>
      </p:sp>
      <p:sp>
        <p:nvSpPr>
          <p:cNvPr id="4" name="Slide Number Placeholder 3">
            <a:extLst>
              <a:ext uri="{FF2B5EF4-FFF2-40B4-BE49-F238E27FC236}">
                <a16:creationId xmlns:a16="http://schemas.microsoft.com/office/drawing/2014/main" id="{196049D6-8E80-470F-26A9-E16E2EED0ABD}"/>
              </a:ext>
            </a:extLst>
          </p:cNvPr>
          <p:cNvSpPr>
            <a:spLocks noGrp="1"/>
          </p:cNvSpPr>
          <p:nvPr>
            <p:ph type="sldNum" sz="quarter" idx="5"/>
          </p:nvPr>
        </p:nvSpPr>
        <p:spPr/>
        <p:txBody>
          <a:bodyPr/>
          <a:lstStyle/>
          <a:p>
            <a:fld id="{D5939589-3E79-4C82-AA4A-FE78234FAA59}" type="slidenum">
              <a:rPr lang="en-US" smtClean="0"/>
              <a:t>30</a:t>
            </a:fld>
            <a:endParaRPr lang="en-US" dirty="0"/>
          </a:p>
        </p:txBody>
      </p:sp>
    </p:spTree>
    <p:extLst>
      <p:ext uri="{BB962C8B-B14F-4D97-AF65-F5344CB8AC3E}">
        <p14:creationId xmlns:p14="http://schemas.microsoft.com/office/powerpoint/2010/main" val="34620017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2:06   1 min</a:t>
            </a:r>
          </a:p>
          <a:p>
            <a:r>
              <a:rPr lang="en-US" dirty="0"/>
              <a:t>Copy of FIT Providers by county. These agencies are funded through a combination of state and federal funds, including Medicaid, IDEA Part C, and private health insurance. You do not need private health insurance to quality for FIT.  If your child is eligible for FIT services,  you</a:t>
            </a:r>
          </a:p>
        </p:txBody>
      </p:sp>
      <p:sp>
        <p:nvSpPr>
          <p:cNvPr id="4" name="Slide Number Placeholder 3"/>
          <p:cNvSpPr>
            <a:spLocks noGrp="1"/>
          </p:cNvSpPr>
          <p:nvPr>
            <p:ph type="sldNum" sz="quarter" idx="5"/>
          </p:nvPr>
        </p:nvSpPr>
        <p:spPr/>
        <p:txBody>
          <a:bodyPr/>
          <a:lstStyle/>
          <a:p>
            <a:fld id="{D5939589-3E79-4C82-AA4A-FE78234FAA59}" type="slidenum">
              <a:rPr lang="en-US" smtClean="0"/>
              <a:t>31</a:t>
            </a:fld>
            <a:endParaRPr lang="en-US" dirty="0"/>
          </a:p>
        </p:txBody>
      </p:sp>
    </p:spTree>
    <p:extLst>
      <p:ext uri="{BB962C8B-B14F-4D97-AF65-F5344CB8AC3E}">
        <p14:creationId xmlns:p14="http://schemas.microsoft.com/office/powerpoint/2010/main" val="10706593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2:07   2 min</a:t>
            </a:r>
          </a:p>
          <a:p>
            <a:r>
              <a:rPr lang="en-US" dirty="0"/>
              <a:t>Anyone who has a concern about a child’s development may make a referral. This includes parents, guardians, foster parents and family members; professionals such as pediatricians, other physicians, social workers, nurses or childcare providers; or others who have contact with the child. </a:t>
            </a:r>
          </a:p>
          <a:p>
            <a:endParaRPr lang="en-US" dirty="0"/>
          </a:p>
          <a:p>
            <a:r>
              <a:rPr lang="en-US" dirty="0"/>
              <a:t>Once a referral is made, a Family Service Coordinator will contact you and schedule an evaluation. The Family Service Coordinator must make at least three attempts to contact you within 10 days of receiving the referral.</a:t>
            </a:r>
          </a:p>
        </p:txBody>
      </p:sp>
      <p:sp>
        <p:nvSpPr>
          <p:cNvPr id="4" name="Slide Number Placeholder 3"/>
          <p:cNvSpPr>
            <a:spLocks noGrp="1"/>
          </p:cNvSpPr>
          <p:nvPr>
            <p:ph type="sldNum" sz="quarter" idx="5"/>
          </p:nvPr>
        </p:nvSpPr>
        <p:spPr/>
        <p:txBody>
          <a:bodyPr/>
          <a:lstStyle/>
          <a:p>
            <a:fld id="{D5939589-3E79-4C82-AA4A-FE78234FAA59}" type="slidenum">
              <a:rPr lang="en-US" smtClean="0"/>
              <a:t>32</a:t>
            </a:fld>
            <a:endParaRPr lang="en-US" dirty="0"/>
          </a:p>
        </p:txBody>
      </p:sp>
    </p:spTree>
    <p:extLst>
      <p:ext uri="{BB962C8B-B14F-4D97-AF65-F5344CB8AC3E}">
        <p14:creationId xmlns:p14="http://schemas.microsoft.com/office/powerpoint/2010/main" val="26500776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a:solidFill>
                  <a:schemeClr val="tx1"/>
                </a:solidFill>
                <a:effectLst/>
                <a:latin typeface="+mn-lt"/>
                <a:ea typeface="+mn-ea"/>
                <a:cs typeface="+mn-cs"/>
              </a:rPr>
              <a:t>2:10   2 min</a:t>
            </a:r>
          </a:p>
          <a:p>
            <a:r>
              <a:rPr lang="en-US" sz="1000" b="1" kern="1200" dirty="0">
                <a:solidFill>
                  <a:schemeClr val="tx1"/>
                </a:solidFill>
                <a:effectLst/>
                <a:latin typeface="+mn-lt"/>
                <a:ea typeface="+mn-ea"/>
                <a:cs typeface="+mn-cs"/>
              </a:rPr>
              <a:t>Educational Interventions</a:t>
            </a:r>
            <a:r>
              <a:rPr lang="en-US" sz="1000" kern="1200" dirty="0">
                <a:solidFill>
                  <a:schemeClr val="tx1"/>
                </a:solidFill>
                <a:effectLst/>
                <a:latin typeface="+mn-lt"/>
                <a:ea typeface="+mn-ea"/>
                <a:cs typeface="+mn-cs"/>
              </a:rPr>
              <a:t>: These services provide specialized instruction and strategies to help children develop academic and social skills that may be delayed. This can include tailored learning plans and classroom support. </a:t>
            </a:r>
          </a:p>
          <a:p>
            <a:r>
              <a:rPr lang="en-US" sz="1000" b="1" kern="1200" dirty="0">
                <a:solidFill>
                  <a:schemeClr val="tx1"/>
                </a:solidFill>
                <a:effectLst/>
                <a:latin typeface="+mn-lt"/>
                <a:ea typeface="+mn-ea"/>
                <a:cs typeface="+mn-cs"/>
              </a:rPr>
              <a:t>Behavioral Interventions:</a:t>
            </a:r>
            <a:r>
              <a:rPr lang="en-US" sz="1000" kern="1200" dirty="0">
                <a:solidFill>
                  <a:schemeClr val="tx1"/>
                </a:solidFill>
                <a:effectLst/>
                <a:latin typeface="+mn-lt"/>
                <a:ea typeface="+mn-ea"/>
                <a:cs typeface="+mn-cs"/>
              </a:rPr>
              <a:t> These involve teaching children new skills and behaviors through positive reinforcement techniques. Programs like Applied Behavior Analysis (ABA) are commonly used to encourage positive behaviors and reduce negative ones. </a:t>
            </a:r>
          </a:p>
          <a:p>
            <a:r>
              <a:rPr lang="en-US" sz="1000" b="1" kern="1200" dirty="0" err="1">
                <a:solidFill>
                  <a:schemeClr val="tx1"/>
                </a:solidFill>
                <a:effectLst/>
                <a:latin typeface="+mn-lt"/>
                <a:ea typeface="+mn-ea"/>
                <a:cs typeface="+mn-cs"/>
              </a:rPr>
              <a:t>SpeechLanguage</a:t>
            </a:r>
            <a:r>
              <a:rPr lang="en-US" sz="1000" b="1" kern="1200" dirty="0">
                <a:solidFill>
                  <a:schemeClr val="tx1"/>
                </a:solidFill>
                <a:effectLst/>
                <a:latin typeface="+mn-lt"/>
                <a:ea typeface="+mn-ea"/>
                <a:cs typeface="+mn-cs"/>
              </a:rPr>
              <a:t> Interventions</a:t>
            </a:r>
            <a:r>
              <a:rPr lang="en-US" sz="1000" kern="1200" dirty="0">
                <a:solidFill>
                  <a:schemeClr val="tx1"/>
                </a:solidFill>
                <a:effectLst/>
                <a:latin typeface="+mn-lt"/>
                <a:ea typeface="+mn-ea"/>
                <a:cs typeface="+mn-cs"/>
              </a:rPr>
              <a:t>: These services focus on improving communication skills, including both verbal and non-verbal communication. Speech therapy and Picture Exchange Communication Systems (PECS) are examples of methods used to enhance language development. </a:t>
            </a:r>
          </a:p>
          <a:p>
            <a:r>
              <a:rPr lang="en-US" sz="1000" b="1" kern="1200" dirty="0">
                <a:solidFill>
                  <a:schemeClr val="tx1"/>
                </a:solidFill>
                <a:effectLst/>
                <a:latin typeface="+mn-lt"/>
                <a:ea typeface="+mn-ea"/>
                <a:cs typeface="+mn-cs"/>
              </a:rPr>
              <a:t>Occupational and Physical Therapy:</a:t>
            </a:r>
            <a:r>
              <a:rPr lang="en-US" sz="1000" kern="1200" dirty="0">
                <a:solidFill>
                  <a:schemeClr val="tx1"/>
                </a:solidFill>
                <a:effectLst/>
                <a:latin typeface="+mn-lt"/>
                <a:ea typeface="+mn-ea"/>
                <a:cs typeface="+mn-cs"/>
              </a:rPr>
              <a:t> These therapies help children develop fine motor skills, coordination, and physical abilities. Occupational therapy focuses on daily living skills, while physical therapy addresses gross motor skills and movement. </a:t>
            </a:r>
          </a:p>
          <a:p>
            <a:r>
              <a:rPr lang="en-US" sz="1000" b="1" kern="1200" dirty="0">
                <a:solidFill>
                  <a:schemeClr val="tx1"/>
                </a:solidFill>
                <a:effectLst/>
                <a:latin typeface="+mn-lt"/>
                <a:ea typeface="+mn-ea"/>
                <a:cs typeface="+mn-cs"/>
              </a:rPr>
              <a:t>Medical Interventions</a:t>
            </a:r>
            <a:r>
              <a:rPr lang="en-US" sz="1000" kern="1200" dirty="0">
                <a:solidFill>
                  <a:schemeClr val="tx1"/>
                </a:solidFill>
                <a:effectLst/>
                <a:latin typeface="+mn-lt"/>
                <a:ea typeface="+mn-ea"/>
                <a:cs typeface="+mn-cs"/>
              </a:rPr>
              <a:t>: These services may include health assessments, medication management, and coordination with healthcare providers to address specific health conditions that could impact development. </a:t>
            </a:r>
          </a:p>
          <a:p>
            <a:r>
              <a:rPr lang="en-US" sz="1000" b="1" kern="1200" dirty="0">
                <a:solidFill>
                  <a:schemeClr val="tx1"/>
                </a:solidFill>
                <a:effectLst/>
                <a:latin typeface="+mn-lt"/>
                <a:ea typeface="+mn-ea"/>
                <a:cs typeface="+mn-cs"/>
              </a:rPr>
              <a:t>Evaluations</a:t>
            </a:r>
            <a:r>
              <a:rPr lang="en-US" sz="1000" kern="1200" dirty="0">
                <a:solidFill>
                  <a:schemeClr val="tx1"/>
                </a:solidFill>
                <a:effectLst/>
                <a:latin typeface="+mn-lt"/>
                <a:ea typeface="+mn-ea"/>
                <a:cs typeface="+mn-cs"/>
              </a:rPr>
              <a:t>: Early intervention services typically begin with a professional evaluation to assess a child's specific needs and create an Individualized Family Service Plan (IFSP). </a:t>
            </a:r>
          </a:p>
          <a:p>
            <a:r>
              <a:rPr lang="en-US" sz="1000" b="1" kern="1200" dirty="0">
                <a:solidFill>
                  <a:schemeClr val="tx1"/>
                </a:solidFill>
                <a:effectLst/>
                <a:latin typeface="+mn-lt"/>
                <a:ea typeface="+mn-ea"/>
                <a:cs typeface="+mn-cs"/>
              </a:rPr>
              <a:t>Service Coordination/Case Management</a:t>
            </a:r>
            <a:r>
              <a:rPr lang="en-US" sz="1000" kern="1200" dirty="0">
                <a:solidFill>
                  <a:schemeClr val="tx1"/>
                </a:solidFill>
                <a:effectLst/>
                <a:latin typeface="+mn-lt"/>
                <a:ea typeface="+mn-ea"/>
                <a:cs typeface="+mn-cs"/>
              </a:rPr>
              <a:t>: A service coordinator helps families navigate the early intervention system, ensuring access to necessary services and support. </a:t>
            </a:r>
          </a:p>
          <a:p>
            <a:r>
              <a:rPr lang="en-US" sz="1000" b="1" kern="1200" dirty="0">
                <a:solidFill>
                  <a:schemeClr val="tx1"/>
                </a:solidFill>
                <a:effectLst/>
                <a:latin typeface="+mn-lt"/>
                <a:ea typeface="+mn-ea"/>
                <a:cs typeface="+mn-cs"/>
              </a:rPr>
              <a:t>Social Skills Development Programs: These</a:t>
            </a:r>
            <a:r>
              <a:rPr lang="en-US" sz="1000" kern="1200" dirty="0">
                <a:solidFill>
                  <a:schemeClr val="tx1"/>
                </a:solidFill>
                <a:effectLst/>
                <a:latin typeface="+mn-lt"/>
                <a:ea typeface="+mn-ea"/>
                <a:cs typeface="+mn-cs"/>
              </a:rPr>
              <a:t> programs focus on enhancing a child's ability to interact with peers and understand social cues, often through group sessions or one-on-one interactions. </a:t>
            </a:r>
          </a:p>
          <a:p>
            <a:r>
              <a:rPr lang="en-US" sz="1000" b="1" kern="1200" dirty="0" err="1">
                <a:solidFill>
                  <a:schemeClr val="tx1"/>
                </a:solidFill>
                <a:effectLst/>
                <a:latin typeface="+mn-lt"/>
                <a:ea typeface="+mn-ea"/>
                <a:cs typeface="+mn-cs"/>
              </a:rPr>
              <a:t>HomeBased</a:t>
            </a:r>
            <a:r>
              <a:rPr lang="en-US" sz="1000" b="1" kern="1200" dirty="0">
                <a:solidFill>
                  <a:schemeClr val="tx1"/>
                </a:solidFill>
                <a:effectLst/>
                <a:latin typeface="+mn-lt"/>
                <a:ea typeface="+mn-ea"/>
                <a:cs typeface="+mn-cs"/>
              </a:rPr>
              <a:t> Programs:</a:t>
            </a:r>
            <a:r>
              <a:rPr lang="en-US" sz="1000" kern="1200" dirty="0">
                <a:solidFill>
                  <a:schemeClr val="tx1"/>
                </a:solidFill>
                <a:effectLst/>
                <a:latin typeface="+mn-lt"/>
                <a:ea typeface="+mn-ea"/>
                <a:cs typeface="+mn-cs"/>
              </a:rPr>
              <a:t> These services are delivered in the child's home, providing a flexible option for families to receive support tailored to their environment. </a:t>
            </a:r>
          </a:p>
          <a:p>
            <a:r>
              <a:rPr lang="en-US" sz="1000" b="1" kern="1200" dirty="0" err="1">
                <a:solidFill>
                  <a:schemeClr val="tx1"/>
                </a:solidFill>
                <a:effectLst/>
                <a:latin typeface="+mn-lt"/>
                <a:ea typeface="+mn-ea"/>
                <a:cs typeface="+mn-cs"/>
              </a:rPr>
              <a:t>CenterBased</a:t>
            </a:r>
            <a:r>
              <a:rPr lang="en-US" sz="1000" b="1" kern="1200" dirty="0">
                <a:solidFill>
                  <a:schemeClr val="tx1"/>
                </a:solidFill>
                <a:effectLst/>
                <a:latin typeface="+mn-lt"/>
                <a:ea typeface="+mn-ea"/>
                <a:cs typeface="+mn-cs"/>
              </a:rPr>
              <a:t> Programs:</a:t>
            </a:r>
            <a:r>
              <a:rPr lang="en-US" sz="1000" kern="1200" dirty="0">
                <a:solidFill>
                  <a:schemeClr val="tx1"/>
                </a:solidFill>
                <a:effectLst/>
                <a:latin typeface="+mn-lt"/>
                <a:ea typeface="+mn-ea"/>
                <a:cs typeface="+mn-cs"/>
              </a:rPr>
              <a:t> These involve specialized facilities where children receive various therapies in a structured setting, allowing for focused intervention. </a:t>
            </a:r>
          </a:p>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33</a:t>
            </a:fld>
            <a:endParaRPr lang="en-US" dirty="0"/>
          </a:p>
        </p:txBody>
      </p:sp>
    </p:spTree>
    <p:extLst>
      <p:ext uri="{BB962C8B-B14F-4D97-AF65-F5344CB8AC3E}">
        <p14:creationId xmlns:p14="http://schemas.microsoft.com/office/powerpoint/2010/main" val="16544160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26EF4-F9C8-91F6-63B4-671B9ECDB1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2576AC-00ED-5EE4-BB7C-E8BA7F55E9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ACF933-138B-D626-2C3F-629629FA0090}"/>
              </a:ext>
            </a:extLst>
          </p:cNvPr>
          <p:cNvSpPr>
            <a:spLocks noGrp="1"/>
          </p:cNvSpPr>
          <p:nvPr>
            <p:ph type="body" idx="1"/>
          </p:nvPr>
        </p:nvSpPr>
        <p:spPr/>
        <p:txBody>
          <a:bodyPr/>
          <a:lstStyle/>
          <a:p>
            <a:r>
              <a:rPr lang="en-US" dirty="0"/>
              <a:t>2:12 1 min</a:t>
            </a:r>
          </a:p>
          <a:p>
            <a:pPr fontAlgn="base"/>
            <a:r>
              <a:rPr lang="en-US" sz="1200" b="0" i="0" kern="1200" dirty="0">
                <a:solidFill>
                  <a:schemeClr val="tx1"/>
                </a:solidFill>
                <a:effectLst/>
                <a:latin typeface="+mn-lt"/>
                <a:ea typeface="+mn-ea"/>
                <a:cs typeface="+mn-cs"/>
              </a:rPr>
              <a:t>Anyone who has a concern about a child’s development can make a referral. This includes parents, guardians, foster parents and family members, professionals such as pediatricians, other physicians, social workers, nurses, home visitors, childcare providers, or others who have contact with the child.</a:t>
            </a:r>
          </a:p>
          <a:p>
            <a:pPr fontAlgn="base"/>
            <a:r>
              <a:rPr lang="en-US" sz="1200" b="0" i="0" kern="1200" dirty="0">
                <a:solidFill>
                  <a:schemeClr val="tx1"/>
                </a:solidFill>
                <a:effectLst/>
                <a:latin typeface="+mn-lt"/>
                <a:ea typeface="+mn-ea"/>
                <a:cs typeface="+mn-cs"/>
              </a:rPr>
              <a:t>It is not necessary to determine a diagnosis or a delay prior to making a referral. Simply the fact that you are concerned about the child’s development is enough to generate a referral</a:t>
            </a:r>
          </a:p>
          <a:p>
            <a:pPr fontAlgn="base"/>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Information Required</a:t>
            </a:r>
            <a:r>
              <a:rPr lang="en-US" sz="1200" b="0" i="0" kern="1200" dirty="0">
                <a:solidFill>
                  <a:schemeClr val="tx1"/>
                </a:solidFill>
                <a:effectLst/>
                <a:latin typeface="+mn-lt"/>
                <a:ea typeface="+mn-ea"/>
                <a:cs typeface="+mn-cs"/>
              </a:rPr>
              <a:t>: When making a referral, you will need to provide basic information about the child, including the date of</a:t>
            </a:r>
          </a:p>
          <a:p>
            <a:r>
              <a:rPr lang="en-US" sz="1200" b="0" i="0" kern="1200" dirty="0">
                <a:solidFill>
                  <a:schemeClr val="tx1"/>
                </a:solidFill>
                <a:effectLst/>
                <a:latin typeface="+mn-lt"/>
                <a:ea typeface="+mn-ea"/>
                <a:cs typeface="+mn-cs"/>
              </a:rPr>
              <a:t>birth family information, and the reason for the referral.</a:t>
            </a:r>
          </a:p>
          <a:p>
            <a:endParaRPr lang="en-US" sz="1200" b="0" i="0" u="sng" kern="1200" dirty="0">
              <a:solidFill>
                <a:schemeClr val="tx1"/>
              </a:solidFill>
              <a:effectLst/>
              <a:latin typeface="+mn-lt"/>
              <a:ea typeface="+mn-ea"/>
              <a:cs typeface="+mn-cs"/>
              <a:hlinkClick r:id="rId3"/>
            </a:endParaRPr>
          </a:p>
          <a:p>
            <a:endParaRPr lang="en-US" dirty="0"/>
          </a:p>
        </p:txBody>
      </p:sp>
      <p:sp>
        <p:nvSpPr>
          <p:cNvPr id="4" name="Slide Number Placeholder 3">
            <a:extLst>
              <a:ext uri="{FF2B5EF4-FFF2-40B4-BE49-F238E27FC236}">
                <a16:creationId xmlns:a16="http://schemas.microsoft.com/office/drawing/2014/main" id="{0AEE74CD-B099-3EF4-5096-C31D18DE3832}"/>
              </a:ext>
            </a:extLst>
          </p:cNvPr>
          <p:cNvSpPr>
            <a:spLocks noGrp="1"/>
          </p:cNvSpPr>
          <p:nvPr>
            <p:ph type="sldNum" sz="quarter" idx="5"/>
          </p:nvPr>
        </p:nvSpPr>
        <p:spPr/>
        <p:txBody>
          <a:bodyPr/>
          <a:lstStyle/>
          <a:p>
            <a:fld id="{D5939589-3E79-4C82-AA4A-FE78234FAA59}" type="slidenum">
              <a:rPr lang="en-US" smtClean="0"/>
              <a:t>34</a:t>
            </a:fld>
            <a:endParaRPr lang="en-US" dirty="0"/>
          </a:p>
        </p:txBody>
      </p:sp>
    </p:spTree>
    <p:extLst>
      <p:ext uri="{BB962C8B-B14F-4D97-AF65-F5344CB8AC3E}">
        <p14:creationId xmlns:p14="http://schemas.microsoft.com/office/powerpoint/2010/main" val="1681384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2:13  2 min</a:t>
            </a:r>
          </a:p>
        </p:txBody>
      </p:sp>
      <p:sp>
        <p:nvSpPr>
          <p:cNvPr id="4" name="Slide Number Placeholder 3"/>
          <p:cNvSpPr>
            <a:spLocks noGrp="1"/>
          </p:cNvSpPr>
          <p:nvPr>
            <p:ph type="sldNum" sz="quarter" idx="5"/>
          </p:nvPr>
        </p:nvSpPr>
        <p:spPr/>
        <p:txBody>
          <a:bodyPr/>
          <a:lstStyle/>
          <a:p>
            <a:fld id="{D5939589-3E79-4C82-AA4A-FE78234FAA59}" type="slidenum">
              <a:rPr lang="en-US" smtClean="0"/>
              <a:t>35</a:t>
            </a:fld>
            <a:endParaRPr lang="en-US" dirty="0"/>
          </a:p>
        </p:txBody>
      </p:sp>
    </p:spTree>
    <p:extLst>
      <p:ext uri="{BB962C8B-B14F-4D97-AF65-F5344CB8AC3E}">
        <p14:creationId xmlns:p14="http://schemas.microsoft.com/office/powerpoint/2010/main" val="36133641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26AE8-9926-0A7B-93E6-09BA2DF0D1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5BC622-CC00-351D-BFBD-797E12A0FC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75DFAD-A4B8-4564-3DF5-B381781244CE}"/>
              </a:ext>
            </a:extLst>
          </p:cNvPr>
          <p:cNvSpPr>
            <a:spLocks noGrp="1"/>
          </p:cNvSpPr>
          <p:nvPr>
            <p:ph type="body" idx="1"/>
          </p:nvPr>
        </p:nvSpPr>
        <p:spPr/>
        <p:txBody>
          <a:bodyPr/>
          <a:lstStyle/>
          <a:p>
            <a:r>
              <a:rPr lang="en-US" dirty="0"/>
              <a:t>2:15  1 min Gu </a:t>
            </a:r>
            <a:r>
              <a:rPr lang="en-US" dirty="0" err="1"/>
              <a:t>waa</a:t>
            </a:r>
            <a:r>
              <a:rPr lang="en-US" dirty="0"/>
              <a:t> </a:t>
            </a:r>
            <a:r>
              <a:rPr lang="en-US" dirty="0" err="1"/>
              <a:t>tzi</a:t>
            </a:r>
            <a:r>
              <a:rPr lang="en-US" dirty="0"/>
              <a:t> </a:t>
            </a:r>
            <a:r>
              <a:rPr lang="en-US" dirty="0" err="1"/>
              <a:t>hobaa</a:t>
            </a:r>
            <a:r>
              <a:rPr lang="en-US" dirty="0"/>
              <a:t> guy da </a:t>
            </a:r>
            <a:r>
              <a:rPr lang="en-US" dirty="0" err="1"/>
              <a:t>wah</a:t>
            </a:r>
            <a:r>
              <a:rPr lang="en-US" dirty="0"/>
              <a:t>.</a:t>
            </a:r>
          </a:p>
        </p:txBody>
      </p:sp>
      <p:sp>
        <p:nvSpPr>
          <p:cNvPr id="4" name="Slide Number Placeholder 3">
            <a:extLst>
              <a:ext uri="{FF2B5EF4-FFF2-40B4-BE49-F238E27FC236}">
                <a16:creationId xmlns:a16="http://schemas.microsoft.com/office/drawing/2014/main" id="{203EDC22-BC3F-E48C-460D-10500BE3D69B}"/>
              </a:ext>
            </a:extLst>
          </p:cNvPr>
          <p:cNvSpPr>
            <a:spLocks noGrp="1"/>
          </p:cNvSpPr>
          <p:nvPr>
            <p:ph type="sldNum" sz="quarter" idx="5"/>
          </p:nvPr>
        </p:nvSpPr>
        <p:spPr/>
        <p:txBody>
          <a:bodyPr/>
          <a:lstStyle/>
          <a:p>
            <a:fld id="{D5939589-3E79-4C82-AA4A-FE78234FAA59}" type="slidenum">
              <a:rPr lang="en-US" smtClean="0"/>
              <a:t>36</a:t>
            </a:fld>
            <a:endParaRPr lang="en-US" dirty="0"/>
          </a:p>
        </p:txBody>
      </p:sp>
    </p:spTree>
    <p:extLst>
      <p:ext uri="{BB962C8B-B14F-4D97-AF65-F5344CB8AC3E}">
        <p14:creationId xmlns:p14="http://schemas.microsoft.com/office/powerpoint/2010/main" val="1863139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1:03- 1:05   (2 min)</a:t>
            </a:r>
          </a:p>
          <a:p>
            <a:r>
              <a:rPr lang="en-US" dirty="0"/>
              <a:t>Think of a child you know.  Share a time when you observed this child do something. First words, first steps…</a:t>
            </a:r>
          </a:p>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4</a:t>
            </a:fld>
            <a:endParaRPr lang="en-US" dirty="0"/>
          </a:p>
        </p:txBody>
      </p:sp>
    </p:spTree>
    <p:extLst>
      <p:ext uri="{BB962C8B-B14F-4D97-AF65-F5344CB8AC3E}">
        <p14:creationId xmlns:p14="http://schemas.microsoft.com/office/powerpoint/2010/main" val="833487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1:06   1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Emphasize that domains interconnect and that home visitors play a key role in observing these during visits. Note that children develop at individual paces, but consistent monitoring is essential.</a:t>
            </a:r>
          </a:p>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5</a:t>
            </a:fld>
            <a:endParaRPr lang="en-US" dirty="0"/>
          </a:p>
        </p:txBody>
      </p:sp>
    </p:spTree>
    <p:extLst>
      <p:ext uri="{BB962C8B-B14F-4D97-AF65-F5344CB8AC3E}">
        <p14:creationId xmlns:p14="http://schemas.microsoft.com/office/powerpoint/2010/main" val="3899010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1:07 – 1:10 (3 min)</a:t>
            </a:r>
          </a:p>
          <a:p>
            <a:r>
              <a:rPr lang="en-US" dirty="0"/>
              <a:t>Connect shared observations to developmental domains. The Center on the Developing Child, at Harvard University, remind us that development is holistic, influenced by factors such as environment, health, family dynamics and family culture and, especially relationships! Each domain interconnects, and home visitors play a key role in observing these domains with parents and caregivers during visits.  While all children develop at individual paces, consistent developmental monitoring is important. </a:t>
            </a:r>
          </a:p>
          <a:p>
            <a:r>
              <a:rPr lang="en-US" dirty="0"/>
              <a:t>Handout: CDC Dev Milestones and Milestone Moments Checklists CDC</a:t>
            </a:r>
          </a:p>
          <a:p>
            <a:r>
              <a:rPr lang="en-US" dirty="0"/>
              <a:t>Next, we will take a deep look at actual development and you will guess the developmental domain</a:t>
            </a:r>
          </a:p>
        </p:txBody>
      </p:sp>
      <p:sp>
        <p:nvSpPr>
          <p:cNvPr id="4" name="Slide Number Placeholder 3"/>
          <p:cNvSpPr>
            <a:spLocks noGrp="1"/>
          </p:cNvSpPr>
          <p:nvPr>
            <p:ph type="sldNum" sz="quarter" idx="5"/>
          </p:nvPr>
        </p:nvSpPr>
        <p:spPr/>
        <p:txBody>
          <a:bodyPr/>
          <a:lstStyle/>
          <a:p>
            <a:fld id="{D5939589-3E79-4C82-AA4A-FE78234FAA59}" type="slidenum">
              <a:rPr lang="en-US" smtClean="0"/>
              <a:t>6</a:t>
            </a:fld>
            <a:endParaRPr lang="en-US" dirty="0"/>
          </a:p>
        </p:txBody>
      </p:sp>
    </p:spTree>
    <p:extLst>
      <p:ext uri="{BB962C8B-B14F-4D97-AF65-F5344CB8AC3E}">
        <p14:creationId xmlns:p14="http://schemas.microsoft.com/office/powerpoint/2010/main" val="4010776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1:11</a:t>
            </a:r>
          </a:p>
        </p:txBody>
      </p:sp>
      <p:sp>
        <p:nvSpPr>
          <p:cNvPr id="4" name="Slide Number Placeholder 3"/>
          <p:cNvSpPr>
            <a:spLocks noGrp="1"/>
          </p:cNvSpPr>
          <p:nvPr>
            <p:ph type="sldNum" sz="quarter" idx="5"/>
          </p:nvPr>
        </p:nvSpPr>
        <p:spPr/>
        <p:txBody>
          <a:bodyPr/>
          <a:lstStyle/>
          <a:p>
            <a:fld id="{002926DB-B2C2-4281-8A2E-825CE016AB94}" type="slidenum">
              <a:rPr lang="en-US" smtClean="0"/>
              <a:t>7</a:t>
            </a:fld>
            <a:endParaRPr lang="en-US"/>
          </a:p>
        </p:txBody>
      </p:sp>
    </p:spTree>
    <p:extLst>
      <p:ext uri="{BB962C8B-B14F-4D97-AF65-F5344CB8AC3E}">
        <p14:creationId xmlns:p14="http://schemas.microsoft.com/office/powerpoint/2010/main" val="1699267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2926DB-B2C2-4281-8A2E-825CE016AB94}" type="slidenum">
              <a:rPr lang="en-US" smtClean="0"/>
              <a:t>8</a:t>
            </a:fld>
            <a:endParaRPr lang="en-US"/>
          </a:p>
        </p:txBody>
      </p:sp>
    </p:spTree>
    <p:extLst>
      <p:ext uri="{BB962C8B-B14F-4D97-AF65-F5344CB8AC3E}">
        <p14:creationId xmlns:p14="http://schemas.microsoft.com/office/powerpoint/2010/main" val="363820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1:12</a:t>
            </a:r>
          </a:p>
        </p:txBody>
      </p:sp>
      <p:sp>
        <p:nvSpPr>
          <p:cNvPr id="4" name="Slide Number Placeholder 3"/>
          <p:cNvSpPr>
            <a:spLocks noGrp="1"/>
          </p:cNvSpPr>
          <p:nvPr>
            <p:ph type="sldNum" sz="quarter" idx="5"/>
          </p:nvPr>
        </p:nvSpPr>
        <p:spPr/>
        <p:txBody>
          <a:bodyPr/>
          <a:lstStyle/>
          <a:p>
            <a:fld id="{002926DB-B2C2-4281-8A2E-825CE016AB94}" type="slidenum">
              <a:rPr lang="en-US" smtClean="0"/>
              <a:t>9</a:t>
            </a:fld>
            <a:endParaRPr lang="en-US"/>
          </a:p>
        </p:txBody>
      </p:sp>
    </p:spTree>
    <p:extLst>
      <p:ext uri="{BB962C8B-B14F-4D97-AF65-F5344CB8AC3E}">
        <p14:creationId xmlns:p14="http://schemas.microsoft.com/office/powerpoint/2010/main" val="2443264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8106A-C10C-FE35-498B-FA056F0C85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76FABA-7CB1-E4A0-3D17-8E7BB6881E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C3B596-E94B-8EC6-2CB3-FC12731F759B}"/>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60AFC2AF-3BCF-6CCC-449E-43CD808F06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80AC079-C905-E68C-C1B1-7F6A53AA336A}"/>
              </a:ext>
            </a:extLst>
          </p:cNvPr>
          <p:cNvSpPr>
            <a:spLocks noGrp="1"/>
          </p:cNvSpPr>
          <p:nvPr>
            <p:ph type="sldNum" sz="quarter" idx="12"/>
          </p:nvPr>
        </p:nvSpPr>
        <p:spPr/>
        <p:txBody>
          <a:bodyPr/>
          <a:lstStyle/>
          <a:p>
            <a:fld id="{D8DA9DAA-006C-4F4B-980E-E3DF019B24E2}" type="slidenum">
              <a:rPr lang="en-US" smtClean="0"/>
              <a:pPr/>
              <a:t>‹#›</a:t>
            </a:fld>
            <a:endParaRPr lang="en-US" dirty="0"/>
          </a:p>
        </p:txBody>
      </p:sp>
    </p:spTree>
    <p:extLst>
      <p:ext uri="{BB962C8B-B14F-4D97-AF65-F5344CB8AC3E}">
        <p14:creationId xmlns:p14="http://schemas.microsoft.com/office/powerpoint/2010/main" val="2740570243"/>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A4C7B-0D84-5427-1096-AA4ACEDD34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0A6F79-1379-3037-0557-E4E96DC899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B1F41A-0D1F-9333-6C4F-85E80546A34A}"/>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AC325408-63AA-9E80-43CE-F4815BD3A1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41058BB-8ED3-BE33-9840-79BE1242CCC6}"/>
              </a:ext>
            </a:extLst>
          </p:cNvPr>
          <p:cNvSpPr>
            <a:spLocks noGrp="1"/>
          </p:cNvSpPr>
          <p:nvPr>
            <p:ph type="sldNum" sz="quarter" idx="12"/>
          </p:nvPr>
        </p:nvSpPr>
        <p:spPr/>
        <p:txBody>
          <a:bodyPr/>
          <a:lstStyle/>
          <a:p>
            <a:fld id="{D8DA9DAA-006C-4F4B-980E-E3DF019B24E2}" type="slidenum">
              <a:rPr lang="en-US" smtClean="0"/>
              <a:pPr/>
              <a:t>‹#›</a:t>
            </a:fld>
            <a:endParaRPr lang="en-US" dirty="0"/>
          </a:p>
        </p:txBody>
      </p:sp>
    </p:spTree>
    <p:extLst>
      <p:ext uri="{BB962C8B-B14F-4D97-AF65-F5344CB8AC3E}">
        <p14:creationId xmlns:p14="http://schemas.microsoft.com/office/powerpoint/2010/main" val="1849335181"/>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A9D645-81E3-DE4C-8479-E72FFF7C48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C3AAC8-2E19-74B0-DD04-9EE3630701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A3EE7B-0C46-DBD5-C7A4-90E0D920F7F4}"/>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1FF597B3-BB00-7F9F-433A-A63648271A1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00D40B5-0531-D3EB-ACA3-0F1FEE530842}"/>
              </a:ext>
            </a:extLst>
          </p:cNvPr>
          <p:cNvSpPr>
            <a:spLocks noGrp="1"/>
          </p:cNvSpPr>
          <p:nvPr>
            <p:ph type="sldNum" sz="quarter" idx="12"/>
          </p:nvPr>
        </p:nvSpPr>
        <p:spPr/>
        <p:txBody>
          <a:bodyPr/>
          <a:lstStyle/>
          <a:p>
            <a:fld id="{D8DA9DAA-006C-4F4B-980E-E3DF019B24E2}" type="slidenum">
              <a:rPr lang="en-US" smtClean="0"/>
              <a:pPr/>
              <a:t>‹#›</a:t>
            </a:fld>
            <a:endParaRPr lang="en-US" dirty="0"/>
          </a:p>
        </p:txBody>
      </p:sp>
    </p:spTree>
    <p:extLst>
      <p:ext uri="{BB962C8B-B14F-4D97-AF65-F5344CB8AC3E}">
        <p14:creationId xmlns:p14="http://schemas.microsoft.com/office/powerpoint/2010/main" val="2787961606"/>
      </p:ext>
    </p:extLst>
  </p:cSld>
  <p:clrMapOvr>
    <a:masterClrMapping/>
  </p:clrMapOvr>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80160" y="301752"/>
            <a:ext cx="4663438" cy="2441448"/>
          </a:xfrm>
        </p:spPr>
        <p:txBody>
          <a:bodyPr lIns="0" tIns="0" rIns="0" bIns="0" anchor="ctr" anchorCtr="0"/>
          <a:lstStyle>
            <a:lvl1pPr algn="l">
              <a:lnSpc>
                <a:spcPts val="4000"/>
              </a:lnSpc>
              <a:spcBef>
                <a:spcPts val="1000"/>
              </a:spcBef>
              <a:defRPr sz="4000" b="1" i="0" cap="all" spc="0" baseline="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a:xfrm>
            <a:off x="484632" y="726630"/>
            <a:ext cx="520991" cy="517379"/>
          </a:xfrm>
        </p:spPr>
        <p:txBody>
          <a:bodyPr/>
          <a:lstStyle>
            <a:lvl1pPr>
              <a:defRPr>
                <a:solidFill>
                  <a:schemeClr val="accent2"/>
                </a:solidFill>
              </a:defRPr>
            </a:lvl1pPr>
          </a:lstStyle>
          <a:p>
            <a:fld id="{D8DA9DAA-006C-4F4B-980E-E3DF019B24E2}" type="slidenum">
              <a:rPr lang="en-US" smtClean="0"/>
              <a:pPr/>
              <a:t>‹#›</a:t>
            </a:fld>
            <a:endParaRPr lang="en-US" dirty="0"/>
          </a:p>
        </p:txBody>
      </p:sp>
      <p:sp>
        <p:nvSpPr>
          <p:cNvPr id="8" name="Text Placeholder 4">
            <a:extLst>
              <a:ext uri="{FF2B5EF4-FFF2-40B4-BE49-F238E27FC236}">
                <a16:creationId xmlns:a16="http://schemas.microsoft.com/office/drawing/2014/main" id="{9FB40175-FA51-DA14-A5B2-CD06DE6ECC31}"/>
              </a:ext>
            </a:extLst>
          </p:cNvPr>
          <p:cNvSpPr>
            <a:spLocks noGrp="1"/>
          </p:cNvSpPr>
          <p:nvPr>
            <p:ph type="body" sz="quarter" idx="14"/>
          </p:nvPr>
        </p:nvSpPr>
        <p:spPr>
          <a:xfrm>
            <a:off x="1280161" y="2777067"/>
            <a:ext cx="4663440" cy="3550581"/>
          </a:xfrm>
        </p:spPr>
        <p:txBody>
          <a:bodyPr lIns="0" tIns="0" rIns="0" bIns="0">
            <a:noAutofit/>
          </a:bodyPr>
          <a:lstStyle>
            <a:lvl1pPr marL="0" indent="0">
              <a:lnSpc>
                <a:spcPct val="110000"/>
              </a:lnSpc>
              <a:buNone/>
              <a:defRPr sz="1800"/>
            </a:lvl1pPr>
            <a:lvl2pPr marL="228600">
              <a:lnSpc>
                <a:spcPct val="110000"/>
              </a:lnSpc>
              <a:defRPr sz="1600"/>
            </a:lvl2pPr>
            <a:lvl3pPr marL="457200">
              <a:lnSpc>
                <a:spcPct val="110000"/>
              </a:lnSpc>
              <a:defRPr sz="1400"/>
            </a:lvl3pPr>
            <a:lvl4pPr marL="685800">
              <a:lnSpc>
                <a:spcPct val="110000"/>
              </a:lnSpc>
              <a:defRPr sz="1200"/>
            </a:lvl4pPr>
            <a:lvl5pPr marL="914400">
              <a:lnSpc>
                <a:spcPct val="11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515930B2-E36D-4D05-A6B3-CA1BF61D50CC}"/>
              </a:ext>
              <a:ext uri="{C183D7F6-B498-43B3-948B-1728B52AA6E4}">
                <adec:decorative xmlns:adec="http://schemas.microsoft.com/office/drawing/2017/decorative" val="1"/>
              </a:ext>
            </a:extLst>
          </p:cNvPr>
          <p:cNvSpPr/>
          <p:nvPr userDrawn="1"/>
        </p:nvSpPr>
        <p:spPr>
          <a:xfrm>
            <a:off x="6412089"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hasCustomPrompt="1"/>
          </p:nvPr>
        </p:nvSpPr>
        <p:spPr>
          <a:xfrm>
            <a:off x="6695553" y="301752"/>
            <a:ext cx="5221224" cy="6263640"/>
          </a:xfrm>
        </p:spPr>
        <p:txBody>
          <a:bodyPr tIns="914400" anchor="t" anchorCtr="0"/>
          <a:lstStyle>
            <a:lvl1pPr algn="ctr">
              <a:buNone/>
              <a:defRPr>
                <a:solidFill>
                  <a:schemeClr val="bg1"/>
                </a:solidFill>
              </a:defRPr>
            </a:lvl1pPr>
          </a:lstStyle>
          <a:p>
            <a:r>
              <a:rPr lang="en-US" dirty="0"/>
              <a:t>Click to add picture</a:t>
            </a:r>
          </a:p>
        </p:txBody>
      </p:sp>
      <p:sp>
        <p:nvSpPr>
          <p:cNvPr id="10" name="Footer Placeholder 8">
            <a:extLst>
              <a:ext uri="{FF2B5EF4-FFF2-40B4-BE49-F238E27FC236}">
                <a16:creationId xmlns:a16="http://schemas.microsoft.com/office/drawing/2014/main" id="{7A4AE671-C203-0370-2888-FC8F7D444D11}"/>
              </a:ext>
            </a:extLst>
          </p:cNvPr>
          <p:cNvSpPr>
            <a:spLocks noGrp="1"/>
          </p:cNvSpPr>
          <p:nvPr>
            <p:ph type="ftr" sz="quarter" idx="17"/>
          </p:nvPr>
        </p:nvSpPr>
        <p:spPr>
          <a:xfrm>
            <a:off x="1280160" y="6356350"/>
            <a:ext cx="4434825" cy="365125"/>
          </a:xfrm>
        </p:spPr>
        <p:txBody>
          <a:bodyPr/>
          <a:lstStyle>
            <a:lvl1pPr algn="l">
              <a:defRPr/>
            </a:lvl1pPr>
          </a:lstStyle>
          <a:p>
            <a:endParaRPr lang="en-US" dirty="0"/>
          </a:p>
        </p:txBody>
      </p:sp>
      <p:cxnSp>
        <p:nvCxnSpPr>
          <p:cNvPr id="3" name="Straight Connector 2">
            <a:extLst>
              <a:ext uri="{FF2B5EF4-FFF2-40B4-BE49-F238E27FC236}">
                <a16:creationId xmlns:a16="http://schemas.microsoft.com/office/drawing/2014/main" id="{1792BFA8-57AD-0B5C-2534-1E862B58DAB3}"/>
              </a:ext>
              <a:ext uri="{C183D7F6-B498-43B3-948B-1728B52AA6E4}">
                <adec:decorative xmlns:adec="http://schemas.microsoft.com/office/drawing/2017/decorative" val="1"/>
              </a:ext>
            </a:extLst>
          </p:cNvPr>
          <p:cNvCxnSpPr>
            <a:cxnSpLocks/>
          </p:cNvCxnSpPr>
          <p:nvPr userDrawn="1"/>
        </p:nvCxnSpPr>
        <p:spPr>
          <a:xfrm>
            <a:off x="745127"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162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116544" y="614202"/>
            <a:ext cx="5918072" cy="2276856"/>
          </a:xfrm>
        </p:spPr>
        <p:txBody>
          <a:bodyPr lIns="0" tIns="0" rIns="0" bIns="0" anchor="b"/>
          <a:lstStyle>
            <a:lvl1pPr algn="r">
              <a:lnSpc>
                <a:spcPts val="4000"/>
              </a:lnSpc>
              <a:defRPr sz="4000" b="1" cap="all" spc="0" baseline="0">
                <a:solidFill>
                  <a:schemeClr val="bg1"/>
                </a:solidFill>
              </a:defRPr>
            </a:lvl1pPr>
          </a:lstStyle>
          <a:p>
            <a:r>
              <a:rPr lang="en-US" dirty="0"/>
              <a:t>Click to add title</a:t>
            </a:r>
          </a:p>
        </p:txBody>
      </p:sp>
      <p:sp>
        <p:nvSpPr>
          <p:cNvPr id="8" name="Slide Number Placeholder 7">
            <a:extLst>
              <a:ext uri="{FF2B5EF4-FFF2-40B4-BE49-F238E27FC236}">
                <a16:creationId xmlns:a16="http://schemas.microsoft.com/office/drawing/2014/main" id="{1C738AB3-8054-6E21-C34C-36AF3A31AC4E}"/>
              </a:ext>
            </a:extLst>
          </p:cNvPr>
          <p:cNvSpPr>
            <a:spLocks noGrp="1"/>
          </p:cNvSpPr>
          <p:nvPr>
            <p:ph type="sldNum" sz="quarter" idx="20"/>
          </p:nvPr>
        </p:nvSpPr>
        <p:spPr/>
        <p:txBody>
          <a:bodyPr/>
          <a:lstStyle>
            <a:lvl1pPr>
              <a:defRPr>
                <a:solidFill>
                  <a:schemeClr val="bg1"/>
                </a:solidFill>
              </a:defRPr>
            </a:lvl1pPr>
          </a:lstStyle>
          <a:p>
            <a:fld id="{D8DA9DAA-006C-4F4B-980E-E3DF019B24E2}" type="slidenum">
              <a:rPr lang="en-US" smtClean="0"/>
              <a:pPr/>
              <a:t>‹#›</a:t>
            </a:fld>
            <a:endParaRPr lang="en-US" dirty="0"/>
          </a:p>
        </p:txBody>
      </p:sp>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hasCustomPrompt="1"/>
          </p:nvPr>
        </p:nvSpPr>
        <p:spPr>
          <a:xfrm>
            <a:off x="1280160"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tIns="914400" anchor="t">
            <a:noAutofit/>
          </a:bodyPr>
          <a:lstStyle>
            <a:lvl1pPr algn="ctr">
              <a:buNone/>
              <a:defRPr sz="1600" b="1">
                <a:solidFill>
                  <a:schemeClr val="bg1"/>
                </a:solidFill>
              </a:defRPr>
            </a:lvl1pPr>
          </a:lstStyle>
          <a:p>
            <a:r>
              <a:rPr lang="en-US" dirty="0"/>
              <a:t>Click to add picture</a:t>
            </a:r>
          </a:p>
        </p:txBody>
      </p:sp>
      <p:sp>
        <p:nvSpPr>
          <p:cNvPr id="4" name="Text Placeholder 3">
            <a:extLst>
              <a:ext uri="{FF2B5EF4-FFF2-40B4-BE49-F238E27FC236}">
                <a16:creationId xmlns:a16="http://schemas.microsoft.com/office/drawing/2014/main" id="{94FD1B85-4BEF-C1C1-5619-B82E9E44A9F8}"/>
              </a:ext>
            </a:extLst>
          </p:cNvPr>
          <p:cNvSpPr>
            <a:spLocks noGrp="1"/>
          </p:cNvSpPr>
          <p:nvPr>
            <p:ph type="body" sz="quarter" idx="17"/>
          </p:nvPr>
        </p:nvSpPr>
        <p:spPr>
          <a:xfrm>
            <a:off x="5116548" y="3161752"/>
            <a:ext cx="5918068" cy="3144965"/>
          </a:xfrm>
        </p:spPr>
        <p:txBody>
          <a:bodyPr lIns="0" tIns="0" rIns="0" bIns="0">
            <a:normAutofit/>
          </a:bodyPr>
          <a:lstStyle>
            <a:lvl1pPr marL="0" indent="0" algn="r">
              <a:spcBef>
                <a:spcPts val="1200"/>
              </a:spcBef>
              <a:buNone/>
              <a:defRPr sz="2400">
                <a:solidFill>
                  <a:schemeClr val="bg1"/>
                </a:solidFill>
              </a:defRPr>
            </a:lvl1pPr>
            <a:lvl2pPr marL="457200" indent="0" algn="r">
              <a:spcBef>
                <a:spcPts val="1200"/>
              </a:spcBef>
              <a:buNone/>
              <a:defRPr sz="2400">
                <a:solidFill>
                  <a:schemeClr val="bg1"/>
                </a:solidFill>
              </a:defRPr>
            </a:lvl2pPr>
            <a:lvl3pPr marL="914400" indent="0" algn="r">
              <a:spcBef>
                <a:spcPts val="1200"/>
              </a:spcBef>
              <a:buNone/>
              <a:defRPr sz="2400">
                <a:solidFill>
                  <a:schemeClr val="bg1"/>
                </a:solidFill>
              </a:defRPr>
            </a:lvl3pPr>
            <a:lvl4pPr marL="1371600" indent="0" algn="r">
              <a:spcBef>
                <a:spcPts val="1200"/>
              </a:spcBef>
              <a:buNone/>
              <a:defRPr sz="2400">
                <a:solidFill>
                  <a:schemeClr val="bg1"/>
                </a:solidFill>
              </a:defRPr>
            </a:lvl4pPr>
            <a:lvl5pPr marL="1828800" indent="0" algn="r">
              <a:buNone/>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a:extLst>
              <a:ext uri="{FF2B5EF4-FFF2-40B4-BE49-F238E27FC236}">
                <a16:creationId xmlns:a16="http://schemas.microsoft.com/office/drawing/2014/main" id="{13AE7F8D-AE68-4A83-BAB5-3A97D473CE3C}"/>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1" name="Graphic 12">
            <a:extLst>
              <a:ext uri="{FF2B5EF4-FFF2-40B4-BE49-F238E27FC236}">
                <a16:creationId xmlns:a16="http://schemas.microsoft.com/office/drawing/2014/main" id="{EA1B6985-3E5A-40F4-9268-D4AB3BBF8C91}"/>
              </a:ext>
              <a:ext uri="{C183D7F6-B498-43B3-948B-1728B52AA6E4}">
                <adec:decorative xmlns:adec="http://schemas.microsoft.com/office/drawing/2017/decorative" val="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3" name="Graphic 13">
            <a:extLst>
              <a:ext uri="{FF2B5EF4-FFF2-40B4-BE49-F238E27FC236}">
                <a16:creationId xmlns:a16="http://schemas.microsoft.com/office/drawing/2014/main" id="{338BC906-9D03-4280-85E8-21A81BC21D73}"/>
              </a:ext>
              <a:ext uri="{C183D7F6-B498-43B3-948B-1728B52AA6E4}">
                <adec:decorative xmlns:adec="http://schemas.microsoft.com/office/drawing/2017/decorative" val="1"/>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7" name="Graphic 15">
            <a:extLst>
              <a:ext uri="{FF2B5EF4-FFF2-40B4-BE49-F238E27FC236}">
                <a16:creationId xmlns:a16="http://schemas.microsoft.com/office/drawing/2014/main" id="{C5C06D53-C9F6-47E8-BFE1-B8193A1AED8B}"/>
              </a:ext>
              <a:ext uri="{C183D7F6-B498-43B3-948B-1728B52AA6E4}">
                <adec:decorative xmlns:adec="http://schemas.microsoft.com/office/drawing/2017/decorative" val="1"/>
              </a:ext>
            </a:extLst>
          </p:cNvPr>
          <p:cNvSpPr/>
          <p:nvPr userDrawn="1"/>
        </p:nvSpPr>
        <p:spPr>
          <a:xfrm>
            <a:off x="1652402"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7" name="Footer Placeholder 6">
            <a:extLst>
              <a:ext uri="{FF2B5EF4-FFF2-40B4-BE49-F238E27FC236}">
                <a16:creationId xmlns:a16="http://schemas.microsoft.com/office/drawing/2014/main" id="{CE9872E9-2F0D-2FEB-0974-F0BBBC5E0331}"/>
              </a:ext>
            </a:extLst>
          </p:cNvPr>
          <p:cNvSpPr>
            <a:spLocks noGrp="1"/>
          </p:cNvSpPr>
          <p:nvPr>
            <p:ph type="ftr" sz="quarter" idx="19"/>
          </p:nvPr>
        </p:nvSpPr>
        <p:spPr>
          <a:xfrm>
            <a:off x="7238999" y="6356350"/>
            <a:ext cx="3795615" cy="365125"/>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10059276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80159" y="3386775"/>
            <a:ext cx="8311102" cy="3080335"/>
          </a:xfrm>
        </p:spPr>
        <p:txBody>
          <a:bodyPr lIns="0" tIns="274320" rIns="0" bIns="0" anchor="t" anchorCtr="0"/>
          <a:lstStyle>
            <a:lvl1pPr algn="l">
              <a:lnSpc>
                <a:spcPts val="5400"/>
              </a:lnSpc>
              <a:defRPr sz="5400" b="1" i="0" cap="all" spc="0" baseline="0">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0"/>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rot="19670435">
            <a:off x="7632743" y="794953"/>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
        <p:nvSpPr>
          <p:cNvPr id="3" name="Picture Placeholder 14">
            <a:extLst>
              <a:ext uri="{FF2B5EF4-FFF2-40B4-BE49-F238E27FC236}">
                <a16:creationId xmlns:a16="http://schemas.microsoft.com/office/drawing/2014/main" id="{01D87F51-D69B-9038-0566-4FDC355AB6F0}"/>
              </a:ext>
            </a:extLst>
          </p:cNvPr>
          <p:cNvSpPr>
            <a:spLocks noGrp="1"/>
          </p:cNvSpPr>
          <p:nvPr>
            <p:ph type="pic" sz="quarter" idx="13" hasCustomPrompt="1"/>
          </p:nvPr>
        </p:nvSpPr>
        <p:spPr>
          <a:xfrm>
            <a:off x="8197587" y="411831"/>
            <a:ext cx="3521337" cy="3521344"/>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800">
                <a:solidFill>
                  <a:schemeClr val="bg1"/>
                </a:solidFill>
              </a:defRPr>
            </a:lvl1pPr>
          </a:lstStyle>
          <a:p>
            <a:r>
              <a:rPr lang="en-US" dirty="0"/>
              <a:t>Click to add picture</a:t>
            </a:r>
          </a:p>
        </p:txBody>
      </p:sp>
    </p:spTree>
    <p:extLst>
      <p:ext uri="{BB962C8B-B14F-4D97-AF65-F5344CB8AC3E}">
        <p14:creationId xmlns:p14="http://schemas.microsoft.com/office/powerpoint/2010/main" val="2300075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imag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4114800" y="640080"/>
            <a:ext cx="7498080" cy="1280160"/>
          </a:xfrm>
        </p:spPr>
        <p:txBody>
          <a:bodyPr lIns="0" tIns="0" rIns="0" bIns="0" anchor="b" anchorCtr="0"/>
          <a:lstStyle>
            <a:lvl1pPr>
              <a:defRPr sz="4000" b="1" cap="all" spc="0" baseline="0"/>
            </a:lvl1pPr>
          </a:lstStyle>
          <a:p>
            <a:r>
              <a:rPr lang="en-US" dirty="0"/>
              <a:t>Click to add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a:xfrm>
            <a:off x="484632" y="722376"/>
            <a:ext cx="520991" cy="517379"/>
          </a:xfrm>
        </p:spPr>
        <p:txBody>
          <a:bodyPr anchor="t" anchorCtr="0"/>
          <a:lstStyle>
            <a:lvl1pPr>
              <a:defRPr>
                <a:solidFill>
                  <a:schemeClr val="accent2"/>
                </a:solidFill>
              </a:defRPr>
            </a:lvl1pPr>
          </a:lstStyle>
          <a:p>
            <a:fld id="{D8DA9DAA-006C-4F4B-980E-E3DF019B24E2}" type="slidenum">
              <a:rPr lang="en-US" smtClean="0"/>
              <a:pPr/>
              <a:t>‹#›</a:t>
            </a:fld>
            <a:endParaRPr lang="en-US" dirty="0"/>
          </a:p>
        </p:txBody>
      </p:sp>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hasCustomPrompt="1"/>
          </p:nvPr>
        </p:nvSpPr>
        <p:spPr>
          <a:xfrm>
            <a:off x="1317615" y="895646"/>
            <a:ext cx="1956925" cy="195692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 anchor="t" anchorCtr="0">
            <a:noAutofit/>
          </a:bodyPr>
          <a:lstStyle>
            <a:lvl1pPr algn="ctr">
              <a:buNone/>
              <a:defRPr sz="1800"/>
            </a:lvl1pPr>
          </a:lstStyle>
          <a:p>
            <a:r>
              <a:rPr lang="en-US" dirty="0"/>
              <a:t>Click to add picture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hasCustomPrompt="1"/>
          </p:nvPr>
        </p:nvSpPr>
        <p:spPr>
          <a:xfrm>
            <a:off x="4114800" y="2194560"/>
            <a:ext cx="7498080" cy="4023360"/>
          </a:xfrm>
        </p:spPr>
        <p:txBody>
          <a:bodyPr lIns="0" tIns="0" rIns="0" bIns="0">
            <a:noAutofit/>
          </a:bodyPr>
          <a:lstStyle>
            <a:lvl1pPr marL="0" indent="0">
              <a:lnSpc>
                <a:spcPct val="110000"/>
              </a:lnSpc>
              <a:buNone/>
              <a:defRPr sz="1800"/>
            </a:lvl1pPr>
            <a:lvl2pPr marL="228600">
              <a:defRPr sz="1600"/>
            </a:lvl2pPr>
            <a:lvl3pPr marL="457200">
              <a:defRPr sz="1400"/>
            </a:lvl3pPr>
            <a:lvl4pPr marL="685800">
              <a:defRPr sz="1200"/>
            </a:lvl4pPr>
            <a:lvl5pPr>
              <a:defRPr sz="1400"/>
            </a:lvl5pPr>
          </a:lstStyle>
          <a:p>
            <a:pPr lvl="0"/>
            <a:r>
              <a:rPr lang="en-US" dirty="0"/>
              <a:t>Click to add text</a:t>
            </a:r>
          </a:p>
          <a:p>
            <a:pPr lvl="1"/>
            <a:r>
              <a:rPr lang="en-US" dirty="0"/>
              <a:t>Second level</a:t>
            </a:r>
          </a:p>
          <a:p>
            <a:pPr lvl="2"/>
            <a:r>
              <a:rPr lang="en-US" dirty="0"/>
              <a:t>Third level</a:t>
            </a:r>
          </a:p>
          <a:p>
            <a:pPr lvl="3"/>
            <a:r>
              <a:rPr lang="en-US" dirty="0"/>
              <a:t>Fourth level</a:t>
            </a:r>
          </a:p>
        </p:txBody>
      </p:sp>
      <p:grpSp>
        <p:nvGrpSpPr>
          <p:cNvPr id="7" name="Group 6">
            <a:extLst>
              <a:ext uri="{FF2B5EF4-FFF2-40B4-BE49-F238E27FC236}">
                <a16:creationId xmlns:a16="http://schemas.microsoft.com/office/drawing/2014/main" id="{758B5E78-A531-681D-1312-F21B52D066B8}"/>
              </a:ext>
              <a:ext uri="{C183D7F6-B498-43B3-948B-1728B52AA6E4}">
                <adec:decorative xmlns:adec="http://schemas.microsoft.com/office/drawing/2017/decorative" val="1"/>
              </a:ext>
            </a:extLst>
          </p:cNvPr>
          <p:cNvGrpSpPr/>
          <p:nvPr userDrawn="1"/>
        </p:nvGrpSpPr>
        <p:grpSpPr>
          <a:xfrm>
            <a:off x="2970685" y="620661"/>
            <a:ext cx="403448" cy="381782"/>
            <a:chOff x="10969280" y="1780012"/>
            <a:chExt cx="403448" cy="381782"/>
          </a:xfrm>
        </p:grpSpPr>
        <p:sp>
          <p:nvSpPr>
            <p:cNvPr id="17" name="Graphic 10">
              <a:extLst>
                <a:ext uri="{FF2B5EF4-FFF2-40B4-BE49-F238E27FC236}">
                  <a16:creationId xmlns:a16="http://schemas.microsoft.com/office/drawing/2014/main" id="{AAD06B87-D9B2-4F94-B734-A8F039A2033F}"/>
                </a:ext>
                <a:ext uri="{C183D7F6-B498-43B3-948B-1728B52AA6E4}">
                  <adec:decorative xmlns:adec="http://schemas.microsoft.com/office/drawing/2017/decorative" val="1"/>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9" name="Graphic 11">
              <a:extLst>
                <a:ext uri="{FF2B5EF4-FFF2-40B4-BE49-F238E27FC236}">
                  <a16:creationId xmlns:a16="http://schemas.microsoft.com/office/drawing/2014/main" id="{BB13A13C-36EA-4B13-9175-C5FE95B34D33}"/>
                </a:ext>
                <a:ext uri="{C183D7F6-B498-43B3-948B-1728B52AA6E4}">
                  <adec:decorative xmlns:adec="http://schemas.microsoft.com/office/drawing/2017/decorative" val="1"/>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grpSp>
      <p:sp>
        <p:nvSpPr>
          <p:cNvPr id="4" name="Footer Placeholder 8">
            <a:extLst>
              <a:ext uri="{FF2B5EF4-FFF2-40B4-BE49-F238E27FC236}">
                <a16:creationId xmlns:a16="http://schemas.microsoft.com/office/drawing/2014/main" id="{5189CAD3-7011-6481-11F8-05B5CB106F01}"/>
              </a:ext>
            </a:extLst>
          </p:cNvPr>
          <p:cNvSpPr>
            <a:spLocks noGrp="1"/>
          </p:cNvSpPr>
          <p:nvPr>
            <p:ph type="ftr" sz="quarter" idx="17"/>
          </p:nvPr>
        </p:nvSpPr>
        <p:spPr>
          <a:xfrm>
            <a:off x="1280160" y="6356350"/>
            <a:ext cx="4114800" cy="365125"/>
          </a:xfrm>
        </p:spPr>
        <p:txBody>
          <a:bodyPr lIns="0" rIns="91440"/>
          <a:lstStyle>
            <a:lvl1pPr algn="l">
              <a:defRPr/>
            </a:lvl1pPr>
          </a:lstStyle>
          <a:p>
            <a:endParaRPr lang="en-US" dirty="0"/>
          </a:p>
        </p:txBody>
      </p:sp>
      <p:cxnSp>
        <p:nvCxnSpPr>
          <p:cNvPr id="10" name="Straight Connector 9">
            <a:extLst>
              <a:ext uri="{FF2B5EF4-FFF2-40B4-BE49-F238E27FC236}">
                <a16:creationId xmlns:a16="http://schemas.microsoft.com/office/drawing/2014/main" id="{CB7CB27F-7A56-A747-A4D6-5627C24638D9}"/>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4246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 Subtitle +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80159" y="640080"/>
            <a:ext cx="10302240" cy="1852046"/>
          </a:xfrm>
        </p:spPr>
        <p:txBody>
          <a:bodyPr lIns="0" tIns="0" rIns="0" bIns="0" anchor="b"/>
          <a:lstStyle>
            <a:lvl1pPr algn="l">
              <a:lnSpc>
                <a:spcPts val="5400"/>
              </a:lnSpc>
              <a:defRPr sz="5400" b="1" i="0" cap="all" spc="0" baseline="0">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80158" y="2588447"/>
            <a:ext cx="7853678" cy="726645"/>
          </a:xfrm>
        </p:spPr>
        <p:txBody>
          <a:bodyPr lIns="0" tIns="0" rIns="0" bIns="0" anchor="t" anchorCtr="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flipH="1">
            <a:off x="7659974" y="4456458"/>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
        <p:nvSpPr>
          <p:cNvPr id="5" name="Picture Placeholder 14">
            <a:extLst>
              <a:ext uri="{FF2B5EF4-FFF2-40B4-BE49-F238E27FC236}">
                <a16:creationId xmlns:a16="http://schemas.microsoft.com/office/drawing/2014/main" id="{5DDB7824-50BA-B12F-AD49-CA8953CA3A0E}"/>
              </a:ext>
            </a:extLst>
          </p:cNvPr>
          <p:cNvSpPr>
            <a:spLocks noGrp="1"/>
          </p:cNvSpPr>
          <p:nvPr>
            <p:ph type="pic" sz="quarter" idx="13" hasCustomPrompt="1"/>
          </p:nvPr>
        </p:nvSpPr>
        <p:spPr>
          <a:xfrm>
            <a:off x="8536252" y="3205313"/>
            <a:ext cx="3043077" cy="3043083"/>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800">
                <a:solidFill>
                  <a:schemeClr val="bg1"/>
                </a:solidFill>
              </a:defRPr>
            </a:lvl1pPr>
          </a:lstStyle>
          <a:p>
            <a:r>
              <a:rPr lang="en-US" dirty="0"/>
              <a:t>Click to add picture</a:t>
            </a:r>
          </a:p>
        </p:txBody>
      </p:sp>
    </p:spTree>
    <p:extLst>
      <p:ext uri="{BB962C8B-B14F-4D97-AF65-F5344CB8AC3E}">
        <p14:creationId xmlns:p14="http://schemas.microsoft.com/office/powerpoint/2010/main" val="609583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838200" y="304803"/>
            <a:ext cx="10515600" cy="1472974"/>
          </a:xfrm>
        </p:spPr>
        <p:txBody>
          <a:bodyPr anchor="ctr" anchorCtr="0">
            <a:noAutofit/>
          </a:bodyPr>
          <a:lstStyle/>
          <a:p>
            <a:r>
              <a:rPr lang="en-US" dirty="0"/>
              <a:t>Click to add title</a:t>
            </a:r>
          </a:p>
        </p:txBody>
      </p:sp>
      <p:sp>
        <p:nvSpPr>
          <p:cNvPr id="13" name="Content Placeholder 12">
            <a:extLst>
              <a:ext uri="{FF2B5EF4-FFF2-40B4-BE49-F238E27FC236}">
                <a16:creationId xmlns:a16="http://schemas.microsoft.com/office/drawing/2014/main" id="{E3FB7D8D-37C3-E089-EC02-FB49A13CBE1D}"/>
              </a:ext>
            </a:extLst>
          </p:cNvPr>
          <p:cNvSpPr>
            <a:spLocks noGrp="1"/>
          </p:cNvSpPr>
          <p:nvPr>
            <p:ph sz="quarter" idx="13" hasCustomPrompt="1"/>
          </p:nvPr>
        </p:nvSpPr>
        <p:spPr>
          <a:xfrm>
            <a:off x="838200" y="1838099"/>
            <a:ext cx="8012113" cy="4284889"/>
          </a:xfrm>
        </p:spPr>
        <p:txBody>
          <a:bodyPr>
            <a:normAutofit/>
          </a:bodyPr>
          <a:lstStyle>
            <a:lvl1pPr>
              <a:lnSpc>
                <a:spcPct val="90000"/>
              </a:lnSpc>
              <a:spcBef>
                <a:spcPts val="1000"/>
              </a:spcBef>
              <a:spcAft>
                <a:spcPts val="800"/>
              </a:spcAft>
              <a:buClr>
                <a:schemeClr val="accent2"/>
              </a:buClr>
              <a:defRPr sz="1800"/>
            </a:lvl1pPr>
            <a:lvl2pPr>
              <a:lnSpc>
                <a:spcPct val="90000"/>
              </a:lnSpc>
              <a:spcBef>
                <a:spcPts val="1000"/>
              </a:spcBef>
              <a:spcAft>
                <a:spcPts val="800"/>
              </a:spcAft>
              <a:buClr>
                <a:schemeClr val="accent2"/>
              </a:buClr>
              <a:defRPr sz="1600"/>
            </a:lvl2pPr>
            <a:lvl3pPr>
              <a:lnSpc>
                <a:spcPct val="90000"/>
              </a:lnSpc>
              <a:spcBef>
                <a:spcPts val="1000"/>
              </a:spcBef>
              <a:spcAft>
                <a:spcPts val="800"/>
              </a:spcAft>
              <a:buClr>
                <a:schemeClr val="accent2"/>
              </a:buClr>
              <a:defRPr sz="1400"/>
            </a:lvl3pPr>
            <a:lvl4pPr>
              <a:lnSpc>
                <a:spcPct val="90000"/>
              </a:lnSpc>
              <a:spcBef>
                <a:spcPts val="1000"/>
              </a:spcBef>
              <a:spcAft>
                <a:spcPts val="800"/>
              </a:spcAft>
              <a:buClr>
                <a:schemeClr val="accent2"/>
              </a:buClr>
              <a:defRPr sz="1200"/>
            </a:lvl4pPr>
            <a:lvl5pPr>
              <a:lnSpc>
                <a:spcPct val="90000"/>
              </a:lnSpc>
              <a:spcBef>
                <a:spcPts val="1000"/>
              </a:spcBef>
              <a:spcAft>
                <a:spcPts val="800"/>
              </a:spcAft>
              <a:buClr>
                <a:schemeClr val="accent2"/>
              </a:buCl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r>
              <a:rPr lang="en-US"/>
              <a:t>Parenting Solutions Inc. 2025</a:t>
            </a:r>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7" name="Freeform: Shape 14">
            <a:extLst>
              <a:ext uri="{FF2B5EF4-FFF2-40B4-BE49-F238E27FC236}">
                <a16:creationId xmlns:a16="http://schemas.microsoft.com/office/drawing/2014/main" id="{438B6FA2-AF11-618E-2B1A-38BF083DF340}"/>
              </a:ext>
              <a:ext uri="{C183D7F6-B498-43B3-948B-1728B52AA6E4}">
                <adec:decorative xmlns:adec="http://schemas.microsoft.com/office/drawing/2017/decorative" val="1"/>
              </a:ext>
            </a:extLst>
          </p:cNvPr>
          <p:cNvSpPr/>
          <p:nvPr userDrawn="1"/>
        </p:nvSpPr>
        <p:spPr>
          <a:xfrm rot="16200000">
            <a:off x="-381048" y="5144407"/>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Shape 13">
            <a:extLst>
              <a:ext uri="{FF2B5EF4-FFF2-40B4-BE49-F238E27FC236}">
                <a16:creationId xmlns:a16="http://schemas.microsoft.com/office/drawing/2014/main" id="{A269A8D8-A4AE-CEFF-E928-7DB1CFB3E401}"/>
              </a:ext>
              <a:ext uri="{C183D7F6-B498-43B3-948B-1728B52AA6E4}">
                <adec:decorative xmlns:adec="http://schemas.microsoft.com/office/drawing/2017/decorative" val="1"/>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Shape 19">
            <a:extLst>
              <a:ext uri="{FF2B5EF4-FFF2-40B4-BE49-F238E27FC236}">
                <a16:creationId xmlns:a16="http://schemas.microsoft.com/office/drawing/2014/main" id="{15418837-E689-97BE-9FAD-FEDBD599EBAD}"/>
              </a:ext>
              <a:ext uri="{C183D7F6-B498-43B3-948B-1728B52AA6E4}">
                <adec:decorative xmlns:adec="http://schemas.microsoft.com/office/drawing/2017/decorative" val="1"/>
              </a:ext>
            </a:extLst>
          </p:cNvPr>
          <p:cNvSpPr/>
          <p:nvPr userDrawn="1"/>
        </p:nvSpPr>
        <p:spPr>
          <a:xfrm rot="10800000" flipH="1">
            <a:off x="11109434" y="3527042"/>
            <a:ext cx="1082566" cy="1616525"/>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606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mparison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EFE408-BFE1-16DC-F7C6-47F55C171AC6}"/>
              </a:ext>
              <a:ext uri="{C183D7F6-B498-43B3-948B-1728B52AA6E4}">
                <adec:decorative xmlns:adec="http://schemas.microsoft.com/office/drawing/2017/decorative" val="1"/>
              </a:ext>
            </a:extLst>
          </p:cNvPr>
          <p:cNvSpPr/>
          <p:nvPr userDrawn="1"/>
        </p:nvSpPr>
        <p:spPr>
          <a:xfrm>
            <a:off x="6412992" y="0"/>
            <a:ext cx="5779008" cy="6858000"/>
          </a:xfrm>
          <a:prstGeom prst="rect">
            <a:avLst/>
          </a:prstGeom>
          <a:gradFill flip="none" rotWithShape="1">
            <a:gsLst>
              <a:gs pos="100000">
                <a:schemeClr val="accent4"/>
              </a:gs>
              <a:gs pos="0">
                <a:schemeClr val="accent2"/>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6915572" y="685800"/>
            <a:ext cx="4754880" cy="5670550"/>
          </a:xfrm>
        </p:spPr>
        <p:txBody>
          <a:bodyPr lIns="0" tIns="0" rIns="0" bIns="0" anchor="ctr" anchorCtr="0"/>
          <a:lstStyle>
            <a:lvl1pPr algn="l">
              <a:defRPr sz="4000" b="1" cap="all" spc="0" baseline="0">
                <a:solidFill>
                  <a:schemeClr val="bg1"/>
                </a:solidFill>
              </a:defRPr>
            </a:lvl1pPr>
          </a:lstStyle>
          <a:p>
            <a:r>
              <a:rPr lang="en-US"/>
              <a:t>Click to edit Master title style</a:t>
            </a:r>
            <a:endParaRPr lang="en-US" dirty="0"/>
          </a:p>
        </p:txBody>
      </p:sp>
      <p:sp>
        <p:nvSpPr>
          <p:cNvPr id="22" name="Slide Number Placeholder 21">
            <a:extLst>
              <a:ext uri="{FF2B5EF4-FFF2-40B4-BE49-F238E27FC236}">
                <a16:creationId xmlns:a16="http://schemas.microsoft.com/office/drawing/2014/main" id="{4C0ED5DD-6381-0FFD-7B45-D21179A390B5}"/>
              </a:ext>
            </a:extLst>
          </p:cNvPr>
          <p:cNvSpPr>
            <a:spLocks noGrp="1"/>
          </p:cNvSpPr>
          <p:nvPr>
            <p:ph type="sldNum" sz="quarter" idx="12"/>
          </p:nvPr>
        </p:nvSpPr>
        <p:spPr/>
        <p:txBody>
          <a:bodyPr/>
          <a:lstStyle/>
          <a:p>
            <a:fld id="{D8DA9DAA-006C-4F4B-980E-E3DF019B24E2}" type="slidenum">
              <a:rPr lang="en-US" smtClean="0"/>
              <a:pPr/>
              <a:t>‹#›</a:t>
            </a:fld>
            <a:endParaRPr lang="en-US" dirty="0"/>
          </a:p>
        </p:txBody>
      </p:sp>
      <p:sp>
        <p:nvSpPr>
          <p:cNvPr id="4" name="Content Placeholder 5">
            <a:extLst>
              <a:ext uri="{FF2B5EF4-FFF2-40B4-BE49-F238E27FC236}">
                <a16:creationId xmlns:a16="http://schemas.microsoft.com/office/drawing/2014/main" id="{F042E432-AE48-385B-DEA1-32129394CE76}"/>
              </a:ext>
            </a:extLst>
          </p:cNvPr>
          <p:cNvSpPr>
            <a:spLocks noGrp="1"/>
          </p:cNvSpPr>
          <p:nvPr>
            <p:ph sz="quarter" idx="15" hasCustomPrompt="1"/>
          </p:nvPr>
        </p:nvSpPr>
        <p:spPr>
          <a:xfrm>
            <a:off x="1279526" y="1533524"/>
            <a:ext cx="4663440" cy="1895475"/>
          </a:xfrm>
        </p:spPr>
        <p:txBody>
          <a:bodyPr lIns="0" tIns="0" rIns="0" bIns="0" anchor="t" anchorCtr="0">
            <a:noAutofit/>
          </a:bodyPr>
          <a:lstStyle>
            <a:lvl1pPr marL="342900" indent="-512064">
              <a:spcBef>
                <a:spcPts val="1000"/>
              </a:spcBef>
              <a:buFont typeface="+mj-lt"/>
              <a:buAutoNum type="arabicPeriod"/>
              <a:defRPr sz="1800"/>
            </a:lvl1pPr>
            <a:lvl2pPr marL="1028700" indent="-342900">
              <a:spcBef>
                <a:spcPts val="1200"/>
              </a:spcBef>
              <a:buFont typeface="+mj-lt"/>
              <a:buAutoNum type="alphaLcPeriod"/>
              <a:defRPr sz="1800"/>
            </a:lvl2pPr>
            <a:lvl3pPr marL="1257300" indent="-342900">
              <a:spcBef>
                <a:spcPts val="1200"/>
              </a:spcBef>
              <a:buFont typeface="+mj-lt"/>
              <a:buAutoNum type="arabicParenR"/>
              <a:defRPr sz="1800"/>
            </a:lvl3pPr>
            <a:lvl4pPr marL="1714500" indent="-342900">
              <a:spcBef>
                <a:spcPts val="1200"/>
              </a:spcBef>
              <a:buFont typeface="+mj-lt"/>
              <a:buAutoNum type="alphaLcParenR"/>
              <a:defRPr sz="1800"/>
            </a:lvl4pPr>
            <a:lvl5pPr marL="2228850" indent="-400050">
              <a:spcBef>
                <a:spcPts val="1200"/>
              </a:spcBef>
              <a:buFont typeface="+mj-lt"/>
              <a:buAutoNum type="romanLcPeriod"/>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DF111B2E-0535-57E2-FE92-620F9307A956}"/>
              </a:ext>
            </a:extLst>
          </p:cNvPr>
          <p:cNvSpPr>
            <a:spLocks noGrp="1"/>
          </p:cNvSpPr>
          <p:nvPr>
            <p:ph sz="quarter" idx="13" hasCustomPrompt="1"/>
          </p:nvPr>
        </p:nvSpPr>
        <p:spPr>
          <a:xfrm>
            <a:off x="1280160" y="3482974"/>
            <a:ext cx="4663440" cy="1190033"/>
          </a:xfrm>
        </p:spPr>
        <p:txBody>
          <a:bodyPr lIns="0" tIns="0" rIns="0" bIns="0" anchor="t" anchorCtr="0">
            <a:noAutofit/>
          </a:bodyPr>
          <a:lstStyle>
            <a:lvl1pPr marL="0" indent="0">
              <a:spcBef>
                <a:spcPts val="1200"/>
              </a:spcBef>
              <a:buNone/>
              <a:defRPr sz="1800"/>
            </a:lvl1pPr>
            <a:lvl2pPr marL="457200" indent="0">
              <a:spcBef>
                <a:spcPts val="1200"/>
              </a:spcBef>
              <a:buNone/>
              <a:defRPr sz="1600"/>
            </a:lvl2pPr>
            <a:lvl3pPr marL="914400" indent="0">
              <a:spcBef>
                <a:spcPts val="1200"/>
              </a:spcBef>
              <a:buNone/>
              <a:defRPr sz="1400"/>
            </a:lvl3pPr>
            <a:lvl4pPr marL="1371600" indent="0">
              <a:spcBef>
                <a:spcPts val="1200"/>
              </a:spcBef>
              <a:buNone/>
              <a:defRPr sz="1200"/>
            </a:lvl4pPr>
            <a:lvl5pPr marL="1828800" indent="0">
              <a:spcBef>
                <a:spcPts val="1200"/>
              </a:spcBef>
              <a:buNone/>
              <a:defRPr sz="1200"/>
            </a:lvl5pPr>
          </a:lstStyle>
          <a:p>
            <a:pPr lvl="0"/>
            <a:r>
              <a:rPr lang="en-US" dirty="0"/>
              <a:t>Click to add text</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1280160" y="4692058"/>
            <a:ext cx="4663440" cy="1584918"/>
          </a:xfrm>
        </p:spPr>
        <p:txBody>
          <a:bodyPr lIns="0" tIns="0" rIns="0" bIns="0" anchor="t" anchorCtr="0">
            <a:noAutofit/>
          </a:bodyPr>
          <a:lstStyle>
            <a:lvl1pPr>
              <a:spcBef>
                <a:spcPts val="1200"/>
              </a:spcBef>
              <a:defRPr sz="1800"/>
            </a:lvl1pPr>
            <a:lvl2pPr>
              <a:spcBef>
                <a:spcPts val="1200"/>
              </a:spcBef>
              <a:defRPr sz="1600"/>
            </a:lvl2pPr>
            <a:lvl3pPr>
              <a:spcBef>
                <a:spcPts val="1200"/>
              </a:spcBef>
              <a:defRPr sz="1400"/>
            </a:lvl3pPr>
            <a:lvl4pPr>
              <a:spcBef>
                <a:spcPts val="1200"/>
              </a:spcBef>
              <a:defRPr sz="1200"/>
            </a:lvl4pPr>
            <a:lvl5pPr>
              <a:spcBef>
                <a:spcPts val="1200"/>
              </a:spcBef>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Footer Placeholder 20">
            <a:extLst>
              <a:ext uri="{FF2B5EF4-FFF2-40B4-BE49-F238E27FC236}">
                <a16:creationId xmlns:a16="http://schemas.microsoft.com/office/drawing/2014/main" id="{34C23E1A-9E5E-DA12-8E11-83F486766E16}"/>
              </a:ext>
            </a:extLst>
          </p:cNvPr>
          <p:cNvSpPr>
            <a:spLocks noGrp="1"/>
          </p:cNvSpPr>
          <p:nvPr>
            <p:ph type="ftr" sz="quarter" idx="11"/>
          </p:nvPr>
        </p:nvSpPr>
        <p:spPr>
          <a:xfrm>
            <a:off x="1280160" y="6356350"/>
            <a:ext cx="4114800" cy="365125"/>
          </a:xfrm>
        </p:spPr>
        <p:txBody>
          <a:bodyPr lIns="0" rIns="91440"/>
          <a:lstStyle>
            <a:lvl1pPr algn="l">
              <a:defRPr/>
            </a:lvl1pPr>
          </a:lstStyle>
          <a:p>
            <a:endParaRPr lang="en-US" dirty="0"/>
          </a:p>
        </p:txBody>
      </p:sp>
      <p:cxnSp>
        <p:nvCxnSpPr>
          <p:cNvPr id="23" name="Straight Connector 22">
            <a:extLst>
              <a:ext uri="{FF2B5EF4-FFF2-40B4-BE49-F238E27FC236}">
                <a16:creationId xmlns:a16="http://schemas.microsoft.com/office/drawing/2014/main" id="{E3FE6E42-6A8F-C459-87EE-E2A5BAFA852B}"/>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6497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1280159" y="4970638"/>
            <a:ext cx="9144000" cy="1280160"/>
          </a:xfrm>
        </p:spPr>
        <p:txBody>
          <a:bodyPr lIns="0" tIns="0" rIns="0" bIns="0" anchor="b" anchorCtr="0"/>
          <a:lstStyle>
            <a:lvl1pPr algn="l">
              <a:defRPr sz="4000" b="1" cap="all" spc="0" baseline="0">
                <a:solidFill>
                  <a:schemeClr val="tx1"/>
                </a:solidFill>
              </a:defRPr>
            </a:lvl1pPr>
          </a:lstStyle>
          <a:p>
            <a:r>
              <a:rPr lang="en-US"/>
              <a:t>Click to edit Master title style</a:t>
            </a:r>
            <a:endParaRPr lang="en-US" dirty="0"/>
          </a:p>
        </p:txBody>
      </p:sp>
      <p:sp>
        <p:nvSpPr>
          <p:cNvPr id="22" name="Slide Number Placeholder 21">
            <a:extLst>
              <a:ext uri="{FF2B5EF4-FFF2-40B4-BE49-F238E27FC236}">
                <a16:creationId xmlns:a16="http://schemas.microsoft.com/office/drawing/2014/main" id="{F0626849-9D2D-3C95-8C10-FA8F325FE9AA}"/>
              </a:ext>
            </a:extLst>
          </p:cNvPr>
          <p:cNvSpPr>
            <a:spLocks noGrp="1"/>
          </p:cNvSpPr>
          <p:nvPr>
            <p:ph type="sldNum" sz="quarter" idx="12"/>
          </p:nvPr>
        </p:nvSpPr>
        <p:spPr/>
        <p:txBody>
          <a:bodyPr/>
          <a:lstStyle/>
          <a:p>
            <a:fld id="{D8DA9DAA-006C-4F4B-980E-E3DF019B24E2}" type="slidenum">
              <a:rPr lang="en-US" smtClean="0"/>
              <a:pPr/>
              <a:t>‹#›</a:t>
            </a:fld>
            <a:endParaRPr lang="en-US" dirty="0"/>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hasCustomPrompt="1"/>
          </p:nvPr>
        </p:nvSpPr>
        <p:spPr>
          <a:xfrm>
            <a:off x="1280160" y="685800"/>
            <a:ext cx="4937760" cy="4023360"/>
          </a:xfrm>
        </p:spPr>
        <p:txBody>
          <a:bodyPr lIns="0" tIns="0" rIns="0" bIns="0">
            <a:noAutofit/>
          </a:bodyPr>
          <a:lstStyle>
            <a:lvl1pPr marL="0" indent="0">
              <a:spcBef>
                <a:spcPts val="1200"/>
              </a:spcBef>
              <a:buNone/>
              <a:defRPr sz="1800"/>
            </a:lvl1pPr>
            <a:lvl2pPr marL="457200">
              <a:spcBef>
                <a:spcPts val="1200"/>
              </a:spcBef>
              <a:defRPr sz="1800"/>
            </a:lvl2pPr>
            <a:lvl3pPr marL="914400">
              <a:spcBef>
                <a:spcPts val="1200"/>
              </a:spcBef>
              <a:defRPr sz="1800"/>
            </a:lvl3pPr>
            <a:lvl4pPr marL="1371600">
              <a:spcBef>
                <a:spcPts val="1200"/>
              </a:spcBef>
              <a:defRPr sz="1800"/>
            </a:lvl4pPr>
            <a:lvl5pPr marL="1828800">
              <a:spcBef>
                <a:spcPts val="12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6704755" y="685800"/>
            <a:ext cx="4937760" cy="4023360"/>
          </a:xfrm>
        </p:spPr>
        <p:txBody>
          <a:bodyPr lIns="0" tIns="0" rIns="0" bIns="0">
            <a:noAutofit/>
          </a:bodyPr>
          <a:lstStyle>
            <a:lvl1pPr>
              <a:spcBef>
                <a:spcPts val="1200"/>
              </a:spcBef>
              <a:defRPr sz="1800"/>
            </a:lvl1pPr>
            <a:lvl2pPr>
              <a:spcBef>
                <a:spcPts val="1200"/>
              </a:spcBef>
              <a:defRPr sz="1800"/>
            </a:lvl2pPr>
            <a:lvl3pPr>
              <a:spcBef>
                <a:spcPts val="1200"/>
              </a:spcBef>
              <a:defRPr sz="1800"/>
            </a:lvl3pPr>
            <a:lvl4pPr>
              <a:spcBef>
                <a:spcPts val="1200"/>
              </a:spcBef>
              <a:defRPr sz="1800"/>
            </a:lvl4pPr>
            <a:lvl5pPr>
              <a:spcBef>
                <a:spcPts val="12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Group 12">
            <a:extLst>
              <a:ext uri="{FF2B5EF4-FFF2-40B4-BE49-F238E27FC236}">
                <a16:creationId xmlns:a16="http://schemas.microsoft.com/office/drawing/2014/main" id="{4717D91C-F78C-0E4C-FB27-7112AB840A1C}"/>
              </a:ext>
              <a:ext uri="{C183D7F6-B498-43B3-948B-1728B52AA6E4}">
                <adec:decorative xmlns:adec="http://schemas.microsoft.com/office/drawing/2017/decorative" val="1"/>
              </a:ext>
            </a:extLst>
          </p:cNvPr>
          <p:cNvGrpSpPr/>
          <p:nvPr userDrawn="1"/>
        </p:nvGrpSpPr>
        <p:grpSpPr>
          <a:xfrm>
            <a:off x="5322570" y="5680647"/>
            <a:ext cx="465456" cy="581432"/>
            <a:chOff x="7843462" y="2744546"/>
            <a:chExt cx="465456" cy="581432"/>
          </a:xfrm>
        </p:grpSpPr>
        <p:sp>
          <p:nvSpPr>
            <p:cNvPr id="15" name="Graphic 12">
              <a:extLst>
                <a:ext uri="{FF2B5EF4-FFF2-40B4-BE49-F238E27FC236}">
                  <a16:creationId xmlns:a16="http://schemas.microsoft.com/office/drawing/2014/main" id="{CC935CF3-75DF-0DC7-1B2A-E0E0205DF64B}"/>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7" name="Graphic 13">
              <a:extLst>
                <a:ext uri="{FF2B5EF4-FFF2-40B4-BE49-F238E27FC236}">
                  <a16:creationId xmlns:a16="http://schemas.microsoft.com/office/drawing/2014/main" id="{D5782BEB-6319-DEC1-F9ED-BA9201C6B9B7}"/>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18" name="Graphic 15">
              <a:extLst>
                <a:ext uri="{FF2B5EF4-FFF2-40B4-BE49-F238E27FC236}">
                  <a16:creationId xmlns:a16="http://schemas.microsoft.com/office/drawing/2014/main" id="{6E59DFAF-9794-BD12-D89A-422FFFFCE023}"/>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
        <p:nvSpPr>
          <p:cNvPr id="21" name="Footer Placeholder 20">
            <a:extLst>
              <a:ext uri="{FF2B5EF4-FFF2-40B4-BE49-F238E27FC236}">
                <a16:creationId xmlns:a16="http://schemas.microsoft.com/office/drawing/2014/main" id="{36444A47-BCB3-5C86-F2B8-25092BE8D9FF}"/>
              </a:ext>
            </a:extLst>
          </p:cNvPr>
          <p:cNvSpPr>
            <a:spLocks noGrp="1"/>
          </p:cNvSpPr>
          <p:nvPr>
            <p:ph type="ftr" sz="quarter" idx="11"/>
          </p:nvPr>
        </p:nvSpPr>
        <p:spPr>
          <a:xfrm>
            <a:off x="1280160" y="6356350"/>
            <a:ext cx="4114800" cy="365125"/>
          </a:xfrm>
        </p:spPr>
        <p:txBody>
          <a:bodyPr lIns="0" rIns="91440"/>
          <a:lstStyle>
            <a:lvl1pPr algn="l">
              <a:defRPr/>
            </a:lvl1pPr>
          </a:lstStyle>
          <a:p>
            <a:endParaRPr lang="en-US" dirty="0"/>
          </a:p>
        </p:txBody>
      </p:sp>
      <p:cxnSp>
        <p:nvCxnSpPr>
          <p:cNvPr id="23" name="Straight Connector 22">
            <a:extLst>
              <a:ext uri="{FF2B5EF4-FFF2-40B4-BE49-F238E27FC236}">
                <a16:creationId xmlns:a16="http://schemas.microsoft.com/office/drawing/2014/main" id="{C648C53D-49AB-C003-70E8-5117AF079715}"/>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A96BC1DE-6696-3408-564E-2D73B1266326}"/>
              </a:ext>
              <a:ext uri="{C183D7F6-B498-43B3-948B-1728B52AA6E4}">
                <adec:decorative xmlns:adec="http://schemas.microsoft.com/office/drawing/2017/decorative" val="1"/>
              </a:ext>
            </a:extLst>
          </p:cNvPr>
          <p:cNvGrpSpPr/>
          <p:nvPr userDrawn="1"/>
        </p:nvGrpSpPr>
        <p:grpSpPr>
          <a:xfrm rot="5400000">
            <a:off x="10711518" y="5393214"/>
            <a:ext cx="1097341" cy="736658"/>
            <a:chOff x="10508317" y="446637"/>
            <a:chExt cx="1097341" cy="736658"/>
          </a:xfrm>
        </p:grpSpPr>
        <p:sp>
          <p:nvSpPr>
            <p:cNvPr id="25" name="Graphic 15">
              <a:extLst>
                <a:ext uri="{FF2B5EF4-FFF2-40B4-BE49-F238E27FC236}">
                  <a16:creationId xmlns:a16="http://schemas.microsoft.com/office/drawing/2014/main" id="{268EB1E4-29D6-C3F5-BCBB-FB7E7EE5C25C}"/>
                </a:ext>
                <a:ext uri="{C183D7F6-B498-43B3-948B-1728B52AA6E4}">
                  <adec:decorative xmlns:adec="http://schemas.microsoft.com/office/drawing/2017/decorative" val="1"/>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26" name="Graphic 16">
              <a:extLst>
                <a:ext uri="{FF2B5EF4-FFF2-40B4-BE49-F238E27FC236}">
                  <a16:creationId xmlns:a16="http://schemas.microsoft.com/office/drawing/2014/main" id="{09524D46-140F-2F4F-430B-F59815A07CF1}"/>
                </a:ext>
                <a:ext uri="{C183D7F6-B498-43B3-948B-1728B52AA6E4}">
                  <adec:decorative xmlns:adec="http://schemas.microsoft.com/office/drawing/2017/decorative" val="1"/>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27" name="Graphic 14">
              <a:extLst>
                <a:ext uri="{FF2B5EF4-FFF2-40B4-BE49-F238E27FC236}">
                  <a16:creationId xmlns:a16="http://schemas.microsoft.com/office/drawing/2014/main" id="{AC75143B-C717-8D04-743C-B40FB5EFB21C}"/>
                </a:ext>
                <a:ext uri="{C183D7F6-B498-43B3-948B-1728B52AA6E4}">
                  <adec:decorative xmlns:adec="http://schemas.microsoft.com/office/drawing/2017/decorative" val="1"/>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213704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6CC34-6824-6E19-25CA-32CB0CAACB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51B469-5AC2-47CD-9EAA-608AB0BAEF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EB67AC8-E6CE-F25B-E92E-68B35D127DA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2C3E6AD-CE96-DADE-A01A-41E0FCB79BEA}"/>
              </a:ext>
            </a:extLst>
          </p:cNvPr>
          <p:cNvSpPr>
            <a:spLocks noGrp="1"/>
          </p:cNvSpPr>
          <p:nvPr>
            <p:ph type="sldNum" sz="quarter" idx="12"/>
          </p:nvPr>
        </p:nvSpPr>
        <p:spPr/>
        <p:txBody>
          <a:bodyPr/>
          <a:lstStyle/>
          <a:p>
            <a:fld id="{D8DA9DAA-006C-4F4B-980E-E3DF019B24E2}" type="slidenum">
              <a:rPr lang="en-US" smtClean="0"/>
              <a:pPr/>
              <a:t>‹#›</a:t>
            </a:fld>
            <a:endParaRPr lang="en-US" dirty="0"/>
          </a:p>
        </p:txBody>
      </p:sp>
    </p:spTree>
    <p:extLst>
      <p:ext uri="{BB962C8B-B14F-4D97-AF65-F5344CB8AC3E}">
        <p14:creationId xmlns:p14="http://schemas.microsoft.com/office/powerpoint/2010/main" val="24992020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Image Bubbles and Tit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a:xfrm>
            <a:off x="2792897" y="585216"/>
            <a:ext cx="8965094" cy="2276856"/>
          </a:xfrm>
        </p:spPr>
        <p:txBody>
          <a:bodyPr lIns="0" tIns="0" rIns="0" anchor="b"/>
          <a:lstStyle>
            <a:lvl1pPr algn="r">
              <a:lnSpc>
                <a:spcPts val="4800"/>
              </a:lnSpc>
              <a:defRPr sz="4800" b="1" cap="all" spc="0" baseline="0">
                <a:solidFill>
                  <a:schemeClr val="bg1"/>
                </a:solidFill>
              </a:defRPr>
            </a:lvl1pPr>
          </a:lstStyle>
          <a:p>
            <a:r>
              <a:rPr lang="en-US"/>
              <a:t>Click to edit Master title style</a:t>
            </a:r>
            <a:endParaRPr lang="en-US" dirty="0"/>
          </a:p>
        </p:txBody>
      </p:sp>
      <p:sp>
        <p:nvSpPr>
          <p:cNvPr id="7" name="Picture Placeholder 14">
            <a:extLst>
              <a:ext uri="{FF2B5EF4-FFF2-40B4-BE49-F238E27FC236}">
                <a16:creationId xmlns:a16="http://schemas.microsoft.com/office/drawing/2014/main" id="{FC9B12A4-113B-B3F6-5926-5C2A6F504ABA}"/>
              </a:ext>
            </a:extLst>
          </p:cNvPr>
          <p:cNvSpPr>
            <a:spLocks noGrp="1"/>
          </p:cNvSpPr>
          <p:nvPr>
            <p:ph type="pic" sz="quarter" idx="14" hasCustomPrompt="1"/>
          </p:nvPr>
        </p:nvSpPr>
        <p:spPr>
          <a:xfrm>
            <a:off x="1371606" y="3205313"/>
            <a:ext cx="3043077" cy="3043083"/>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800">
                <a:solidFill>
                  <a:schemeClr val="bg1"/>
                </a:solidFill>
              </a:defRPr>
            </a:lvl1pPr>
          </a:lstStyle>
          <a:p>
            <a:r>
              <a:rPr lang="en-US" dirty="0"/>
              <a:t>Click to add picture</a:t>
            </a:r>
          </a:p>
        </p:txBody>
      </p: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5640609" y="3127248"/>
            <a:ext cx="6117381" cy="3017520"/>
          </a:xfrm>
        </p:spPr>
        <p:txBody>
          <a:bodyPr lIns="0" tIns="0" rIns="0" bIns="0">
            <a:normAutofit/>
          </a:bodyPr>
          <a:lstStyle>
            <a:lvl1pPr marL="0" indent="0" algn="r">
              <a:spcBef>
                <a:spcPts val="1200"/>
              </a:spcBef>
              <a:buNone/>
              <a:defRPr sz="2400">
                <a:solidFill>
                  <a:schemeClr val="bg1"/>
                </a:solidFill>
              </a:defRPr>
            </a:lvl1pPr>
          </a:lstStyle>
          <a:p>
            <a:pPr lvl="0"/>
            <a:r>
              <a:rPr lang="en-US" dirty="0"/>
              <a:t>Click to add text</a:t>
            </a:r>
          </a:p>
        </p:txBody>
      </p:sp>
      <p:grpSp>
        <p:nvGrpSpPr>
          <p:cNvPr id="3" name="Group 2">
            <a:extLst>
              <a:ext uri="{FF2B5EF4-FFF2-40B4-BE49-F238E27FC236}">
                <a16:creationId xmlns:a16="http://schemas.microsoft.com/office/drawing/2014/main" id="{8AF51D36-DB19-27CD-47E0-A4261648DA12}"/>
              </a:ext>
              <a:ext uri="{C183D7F6-B498-43B3-948B-1728B52AA6E4}">
                <adec:decorative xmlns:adec="http://schemas.microsoft.com/office/drawing/2017/decorative" val="1"/>
              </a:ext>
            </a:extLst>
          </p:cNvPr>
          <p:cNvGrpSpPr/>
          <p:nvPr userDrawn="1"/>
        </p:nvGrpSpPr>
        <p:grpSpPr>
          <a:xfrm rot="18614240">
            <a:off x="3975343" y="2819532"/>
            <a:ext cx="465456" cy="581432"/>
            <a:chOff x="7843462" y="2744546"/>
            <a:chExt cx="465456" cy="581432"/>
          </a:xfrm>
        </p:grpSpPr>
        <p:sp>
          <p:nvSpPr>
            <p:cNvPr id="4" name="Graphic 12">
              <a:extLst>
                <a:ext uri="{FF2B5EF4-FFF2-40B4-BE49-F238E27FC236}">
                  <a16:creationId xmlns:a16="http://schemas.microsoft.com/office/drawing/2014/main" id="{3EFED0E0-17D4-C5B0-09D0-B43338A856B3}"/>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5" name="Graphic 13">
              <a:extLst>
                <a:ext uri="{FF2B5EF4-FFF2-40B4-BE49-F238E27FC236}">
                  <a16:creationId xmlns:a16="http://schemas.microsoft.com/office/drawing/2014/main" id="{8F798BBE-9B6F-700D-08A1-09ABC5388CCE}"/>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6" name="Graphic 15">
              <a:extLst>
                <a:ext uri="{FF2B5EF4-FFF2-40B4-BE49-F238E27FC236}">
                  <a16:creationId xmlns:a16="http://schemas.microsoft.com/office/drawing/2014/main" id="{4AE2D1C5-9D85-9049-690C-3AFCE7E2DA56}"/>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cxnSp>
        <p:nvCxnSpPr>
          <p:cNvPr id="13" name="Straight Connector 12">
            <a:extLst>
              <a:ext uri="{FF2B5EF4-FFF2-40B4-BE49-F238E27FC236}">
                <a16:creationId xmlns:a16="http://schemas.microsoft.com/office/drawing/2014/main" id="{9D0FE75D-ACD3-655E-58A7-8F2C182760B4}"/>
              </a:ext>
              <a:ext uri="{C183D7F6-B498-43B3-948B-1728B52AA6E4}">
                <adec:decorative xmlns:adec="http://schemas.microsoft.com/office/drawing/2017/decorative" val="1"/>
              </a:ext>
            </a:extLst>
          </p:cNvPr>
          <p:cNvCxnSpPr>
            <a:cxnSpLocks/>
          </p:cNvCxnSpPr>
          <p:nvPr userDrawn="1"/>
        </p:nvCxnSpPr>
        <p:spPr>
          <a:xfrm>
            <a:off x="74066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0144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80159" y="357809"/>
            <a:ext cx="7983110" cy="3080335"/>
          </a:xfrm>
        </p:spPr>
        <p:txBody>
          <a:bodyPr lIns="0" tIns="0" rIns="0" bIns="0" anchor="b"/>
          <a:lstStyle>
            <a:lvl1pPr algn="l">
              <a:lnSpc>
                <a:spcPts val="5400"/>
              </a:lnSpc>
              <a:defRPr sz="5400" b="1" i="0" cap="all" spc="0" baseline="0">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a:off x="8161510" y="2744546"/>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1379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E7A1F-CF51-5B79-5AE5-5EB5157B45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322BB5-787B-50CF-EA75-F56F8460F74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9FC672-BA54-6204-1569-86B3B9A26E8F}"/>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D7213CCF-5D2A-5D6F-8997-1DE9D44A904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C968263-44D3-C209-6542-C141945B20A7}"/>
              </a:ext>
            </a:extLst>
          </p:cNvPr>
          <p:cNvSpPr>
            <a:spLocks noGrp="1"/>
          </p:cNvSpPr>
          <p:nvPr>
            <p:ph type="sldNum" sz="quarter" idx="12"/>
          </p:nvPr>
        </p:nvSpPr>
        <p:spPr/>
        <p:txBody>
          <a:bodyPr/>
          <a:lstStyle/>
          <a:p>
            <a:fld id="{D8DA9DAA-006C-4F4B-980E-E3DF019B24E2}" type="slidenum">
              <a:rPr lang="en-US" smtClean="0"/>
              <a:pPr/>
              <a:t>‹#›</a:t>
            </a:fld>
            <a:endParaRPr lang="en-US" dirty="0"/>
          </a:p>
        </p:txBody>
      </p:sp>
    </p:spTree>
    <p:extLst>
      <p:ext uri="{BB962C8B-B14F-4D97-AF65-F5344CB8AC3E}">
        <p14:creationId xmlns:p14="http://schemas.microsoft.com/office/powerpoint/2010/main" val="579191045"/>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7F21E-C231-9926-5573-C4B3F755CA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1F0261-24A8-919E-B7D1-468C82E418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CA0084-E3F2-ED9C-CD65-5E12DC6855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0CE827-E160-A3A2-FE50-02FA6B57960B}"/>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81F35FA2-57BC-81DA-000A-3ECF3E7420C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4159286-DA48-BE55-989A-4F44CE4C8A60}"/>
              </a:ext>
            </a:extLst>
          </p:cNvPr>
          <p:cNvSpPr>
            <a:spLocks noGrp="1"/>
          </p:cNvSpPr>
          <p:nvPr>
            <p:ph type="sldNum" sz="quarter" idx="12"/>
          </p:nvPr>
        </p:nvSpPr>
        <p:spPr/>
        <p:txBody>
          <a:bodyPr/>
          <a:lstStyle/>
          <a:p>
            <a:fld id="{D8DA9DAA-006C-4F4B-980E-E3DF019B24E2}" type="slidenum">
              <a:rPr lang="en-US" smtClean="0"/>
              <a:pPr/>
              <a:t>‹#›</a:t>
            </a:fld>
            <a:endParaRPr lang="en-US" dirty="0"/>
          </a:p>
        </p:txBody>
      </p:sp>
    </p:spTree>
    <p:extLst>
      <p:ext uri="{BB962C8B-B14F-4D97-AF65-F5344CB8AC3E}">
        <p14:creationId xmlns:p14="http://schemas.microsoft.com/office/powerpoint/2010/main" val="614675109"/>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ECD5E-2CE7-AD44-6351-532C379B28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712770-B17E-3AC8-80B7-E31DC5131B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48E3CD-27F5-74D0-BE90-9F2CF6483E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8C0432-63DC-479F-C8DB-CA433A5D5C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A9D146-FF86-DF03-00AA-D66BEA3EA3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2C814F-BFE0-0C56-3A41-3F3B31FE5C8A}"/>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EFD65F45-2CE0-146E-ACBE-C3E084E0421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560BF27-8368-D552-9772-8AFC5A3AF92D}"/>
              </a:ext>
            </a:extLst>
          </p:cNvPr>
          <p:cNvSpPr>
            <a:spLocks noGrp="1"/>
          </p:cNvSpPr>
          <p:nvPr>
            <p:ph type="sldNum" sz="quarter" idx="12"/>
          </p:nvPr>
        </p:nvSpPr>
        <p:spPr/>
        <p:txBody>
          <a:bodyPr/>
          <a:lstStyle/>
          <a:p>
            <a:fld id="{D8DA9DAA-006C-4F4B-980E-E3DF019B24E2}" type="slidenum">
              <a:rPr lang="en-US" smtClean="0"/>
              <a:pPr/>
              <a:t>‹#›</a:t>
            </a:fld>
            <a:endParaRPr lang="en-US" dirty="0"/>
          </a:p>
        </p:txBody>
      </p:sp>
    </p:spTree>
    <p:extLst>
      <p:ext uri="{BB962C8B-B14F-4D97-AF65-F5344CB8AC3E}">
        <p14:creationId xmlns:p14="http://schemas.microsoft.com/office/powerpoint/2010/main" val="3776660893"/>
      </p:ext>
    </p:extLst>
  </p:cSld>
  <p:clrMapOvr>
    <a:masterClrMapping/>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0956-1688-B758-D726-0D1D84587C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AE7EEF-7EEF-3A42-DBA7-D9A1B597CFA8}"/>
              </a:ext>
            </a:extLst>
          </p:cNvPr>
          <p:cNvSpPr>
            <a:spLocks noGrp="1"/>
          </p:cNvSpPr>
          <p:nvPr>
            <p:ph type="dt" sz="half" idx="10"/>
          </p:nvPr>
        </p:nvSpPr>
        <p:spPr/>
        <p:txBody>
          <a:bodyPr/>
          <a:lstStyle/>
          <a:p>
            <a:fld id="{EEA2DC3C-DC90-4FF9-BEB0-F0D8C3C23459}" type="datetimeFigureOut">
              <a:rPr lang="en-US" smtClean="0"/>
              <a:t>9/29/2025</a:t>
            </a:fld>
            <a:endParaRPr lang="en-US"/>
          </a:p>
        </p:txBody>
      </p:sp>
      <p:sp>
        <p:nvSpPr>
          <p:cNvPr id="4" name="Footer Placeholder 3">
            <a:extLst>
              <a:ext uri="{FF2B5EF4-FFF2-40B4-BE49-F238E27FC236}">
                <a16:creationId xmlns:a16="http://schemas.microsoft.com/office/drawing/2014/main" id="{EDB17A9B-AE59-239D-65E9-00512CA0534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04D1267-9413-DD30-29F7-59325EC2F6BC}"/>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6" name="Straight Connector 5">
            <a:extLst>
              <a:ext uri="{FF2B5EF4-FFF2-40B4-BE49-F238E27FC236}">
                <a16:creationId xmlns:a16="http://schemas.microsoft.com/office/drawing/2014/main" id="{406728D9-040C-FE14-2253-3EB4170118FD}"/>
              </a:ext>
              <a:ext uri="{C183D7F6-B498-43B3-948B-1728B52AA6E4}">
                <adec:decorative xmlns:adec="http://schemas.microsoft.com/office/drawing/2017/decorative" val="1"/>
              </a:ext>
            </a:extLst>
          </p:cNvPr>
          <p:cNvCxnSpPr>
            <a:cxnSpLocks/>
          </p:cNvCxnSpPr>
          <p:nvPr userDrawn="1"/>
        </p:nvCxnSpPr>
        <p:spPr>
          <a:xfrm>
            <a:off x="715890"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0173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2CBE21-C7F0-D630-5759-D620BE89EF82}"/>
              </a:ext>
            </a:extLst>
          </p:cNvPr>
          <p:cNvSpPr>
            <a:spLocks noGrp="1"/>
          </p:cNvSpPr>
          <p:nvPr>
            <p:ph type="dt" sz="half" idx="10"/>
          </p:nvPr>
        </p:nvSpPr>
        <p:spPr/>
        <p:txBody>
          <a:bodyPr/>
          <a:lstStyle/>
          <a:p>
            <a:fld id="{EEA2DC3C-DC90-4FF9-BEB0-F0D8C3C23459}" type="datetimeFigureOut">
              <a:rPr lang="en-US" smtClean="0"/>
              <a:t>9/29/2025</a:t>
            </a:fld>
            <a:endParaRPr lang="en-US"/>
          </a:p>
        </p:txBody>
      </p:sp>
      <p:sp>
        <p:nvSpPr>
          <p:cNvPr id="3" name="Footer Placeholder 2">
            <a:extLst>
              <a:ext uri="{FF2B5EF4-FFF2-40B4-BE49-F238E27FC236}">
                <a16:creationId xmlns:a16="http://schemas.microsoft.com/office/drawing/2014/main" id="{A454D24A-A548-AE4A-E987-D3C6BB36F0D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990FE6A-F3D2-BD3A-5503-956C97D72F27}"/>
              </a:ext>
            </a:extLst>
          </p:cNvPr>
          <p:cNvSpPr>
            <a:spLocks noGrp="1"/>
          </p:cNvSpPr>
          <p:nvPr>
            <p:ph type="sldNum" sz="quarter" idx="12"/>
          </p:nvPr>
        </p:nvSpPr>
        <p:spPr/>
        <p:txBody>
          <a:bodyPr/>
          <a:lstStyle/>
          <a:p>
            <a:fld id="{D8DA9DAA-006C-4F4B-980E-E3DF019B24E2}" type="slidenum">
              <a:rPr lang="en-US" smtClean="0"/>
              <a:pPr/>
              <a:t>‹#›</a:t>
            </a:fld>
            <a:endParaRPr lang="en-US" dirty="0"/>
          </a:p>
        </p:txBody>
      </p:sp>
      <p:cxnSp>
        <p:nvCxnSpPr>
          <p:cNvPr id="5" name="Straight Connector 4">
            <a:extLst>
              <a:ext uri="{FF2B5EF4-FFF2-40B4-BE49-F238E27FC236}">
                <a16:creationId xmlns:a16="http://schemas.microsoft.com/office/drawing/2014/main" id="{866BCB45-BF4A-36F9-13C6-6041C0C9315D}"/>
              </a:ext>
              <a:ext uri="{C183D7F6-B498-43B3-948B-1728B52AA6E4}">
                <adec:decorative xmlns:adec="http://schemas.microsoft.com/office/drawing/2017/decorative" val="1"/>
              </a:ext>
            </a:extLst>
          </p:cNvPr>
          <p:cNvCxnSpPr>
            <a:cxnSpLocks/>
          </p:cNvCxnSpPr>
          <p:nvPr userDrawn="1"/>
        </p:nvCxnSpPr>
        <p:spPr>
          <a:xfrm>
            <a:off x="715890"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573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2DFCB-BFCC-662C-FD29-74E426BFC3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736340-B909-7861-75E7-AD5899B08A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F6ABF7-BB53-46AF-32F2-79303D1A03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87CF23-DA39-7E67-8EBE-9742433CF0E8}"/>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A54BB341-348E-EA88-E67E-B052C2726FA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C901DFC-7234-396C-15F4-272DF1EC4B4B}"/>
              </a:ext>
            </a:extLst>
          </p:cNvPr>
          <p:cNvSpPr>
            <a:spLocks noGrp="1"/>
          </p:cNvSpPr>
          <p:nvPr>
            <p:ph type="sldNum" sz="quarter" idx="12"/>
          </p:nvPr>
        </p:nvSpPr>
        <p:spPr/>
        <p:txBody>
          <a:bodyPr/>
          <a:lstStyle/>
          <a:p>
            <a:fld id="{D8DA9DAA-006C-4F4B-980E-E3DF019B24E2}" type="slidenum">
              <a:rPr lang="en-US" smtClean="0"/>
              <a:pPr/>
              <a:t>‹#›</a:t>
            </a:fld>
            <a:endParaRPr lang="en-US" dirty="0"/>
          </a:p>
        </p:txBody>
      </p:sp>
    </p:spTree>
    <p:extLst>
      <p:ext uri="{BB962C8B-B14F-4D97-AF65-F5344CB8AC3E}">
        <p14:creationId xmlns:p14="http://schemas.microsoft.com/office/powerpoint/2010/main" val="862296490"/>
      </p:ext>
    </p:extLst>
  </p:cSld>
  <p:clrMapOvr>
    <a:masterClrMapping/>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B12CD-9B0F-F0B3-BDF3-98BDDAF45B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C151B5-7372-2BCD-E2B4-CD72AD0EC0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AB09C0-9BFD-1BF9-C958-6F244252F9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18B1A4-8B2C-10EB-6C2F-681C90DF5F43}"/>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A41A1D6C-71A3-5536-9FAA-D0C91AA0233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6D8E32E-3ED3-0FDD-A538-1AB1CA8B65B1}"/>
              </a:ext>
            </a:extLst>
          </p:cNvPr>
          <p:cNvSpPr>
            <a:spLocks noGrp="1"/>
          </p:cNvSpPr>
          <p:nvPr>
            <p:ph type="sldNum" sz="quarter" idx="12"/>
          </p:nvPr>
        </p:nvSpPr>
        <p:spPr/>
        <p:txBody>
          <a:bodyPr/>
          <a:lstStyle/>
          <a:p>
            <a:fld id="{D8DA9DAA-006C-4F4B-980E-E3DF019B24E2}" type="slidenum">
              <a:rPr lang="en-US" smtClean="0"/>
              <a:pPr/>
              <a:t>‹#›</a:t>
            </a:fld>
            <a:endParaRPr lang="en-US" dirty="0"/>
          </a:p>
        </p:txBody>
      </p:sp>
    </p:spTree>
    <p:extLst>
      <p:ext uri="{BB962C8B-B14F-4D97-AF65-F5344CB8AC3E}">
        <p14:creationId xmlns:p14="http://schemas.microsoft.com/office/powerpoint/2010/main" val="1657911904"/>
      </p:ext>
    </p:extLst>
  </p:cSld>
  <p:clrMapOvr>
    <a:masterClrMapping/>
  </p:clrMapOvr>
  <p:hf sldNum="0"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B7254A-1BA7-B25A-E217-7D201C3B14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1B3E6E-481D-9605-934B-E0EF7B499F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26A5F8-3704-1E32-B59D-E778DC0E15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AF23B84B-CD39-DFF9-E817-D7321DF951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94445E31-19CC-942E-A588-B00C7799C5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DA9DAA-006C-4F4B-980E-E3DF019B24E2}" type="slidenum">
              <a:rPr lang="en-US" smtClean="0"/>
              <a:pPr/>
              <a:t>‹#›</a:t>
            </a:fld>
            <a:endParaRPr lang="en-US" dirty="0"/>
          </a:p>
        </p:txBody>
      </p:sp>
    </p:spTree>
    <p:extLst>
      <p:ext uri="{BB962C8B-B14F-4D97-AF65-F5344CB8AC3E}">
        <p14:creationId xmlns:p14="http://schemas.microsoft.com/office/powerpoint/2010/main" val="301707531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3" r:id="rId18"/>
    <p:sldLayoutId id="2147483755" r:id="rId19"/>
    <p:sldLayoutId id="2147483756" r:id="rId20"/>
    <p:sldLayoutId id="2147483708" r:id="rId2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hyperlink" Target="https://www.parentingsolutions.love/"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www.nmececd.org/early-childhood-professionals/fit-program/" TargetMode="Externa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34.jpg"/></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hyperlink" Target="https://www.parentingsolutions.love/"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hyperlink" Target="http://www.developingchild.net/"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ountain edge with the sky and the stars as background">
            <a:extLst>
              <a:ext uri="{FF2B5EF4-FFF2-40B4-BE49-F238E27FC236}">
                <a16:creationId xmlns:a16="http://schemas.microsoft.com/office/drawing/2014/main" id="{7435B0BA-B8E8-13BE-F944-9CF5DD6CF70F}"/>
              </a:ext>
            </a:extLst>
          </p:cNvPr>
          <p:cNvPicPr>
            <a:picLocks noChangeAspect="1"/>
          </p:cNvPicPr>
          <p:nvPr/>
        </p:nvPicPr>
        <p:blipFill>
          <a:blip r:embed="rId3">
            <a:alphaModFix amt="64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73DFAB3-2ED1-29F0-E608-ADC49FE74A82}"/>
              </a:ext>
            </a:extLst>
          </p:cNvPr>
          <p:cNvSpPr>
            <a:spLocks noGrp="1"/>
          </p:cNvSpPr>
          <p:nvPr>
            <p:ph type="ctrTitle"/>
          </p:nvPr>
        </p:nvSpPr>
        <p:spPr>
          <a:xfrm>
            <a:off x="1452072" y="0"/>
            <a:ext cx="9715498" cy="2549769"/>
          </a:xfrm>
        </p:spPr>
        <p:txBody>
          <a:bodyPr>
            <a:normAutofit/>
          </a:bodyPr>
          <a:lstStyle/>
          <a:p>
            <a:pPr algn="ctr"/>
            <a:r>
              <a:rPr lang="en-US" sz="5300" b="1" dirty="0">
                <a:solidFill>
                  <a:schemeClr val="bg1"/>
                </a:solidFill>
                <a:effectLst>
                  <a:outerShdw blurRad="38100" dist="38100" dir="2700000" algn="tl">
                    <a:srgbClr val="000000">
                      <a:alpha val="43137"/>
                    </a:srgbClr>
                  </a:outerShdw>
                </a:effectLst>
              </a:rPr>
              <a:t>Little Stars on the Horizon</a:t>
            </a:r>
            <a:r>
              <a:rPr lang="en-US" sz="5300" b="1" dirty="0">
                <a:solidFill>
                  <a:schemeClr val="bg1"/>
                </a:solidFill>
              </a:rPr>
              <a:t>: </a:t>
            </a:r>
            <a:br>
              <a:rPr lang="en-US" sz="5300" b="1" dirty="0">
                <a:solidFill>
                  <a:schemeClr val="bg1"/>
                </a:solidFill>
              </a:rPr>
            </a:br>
            <a:r>
              <a:rPr lang="en-US" sz="4400" b="1" dirty="0">
                <a:solidFill>
                  <a:schemeClr val="bg1"/>
                </a:solidFill>
                <a:effectLst>
                  <a:outerShdw blurRad="38100" dist="38100" dir="2700000" algn="tl">
                    <a:srgbClr val="000000">
                      <a:alpha val="43137"/>
                    </a:srgbClr>
                  </a:outerShdw>
                </a:effectLst>
              </a:rPr>
              <a:t>Guiding Healthy Growth and </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Watching for Delays</a:t>
            </a:r>
            <a:endParaRPr lang="en-US" b="1" dirty="0"/>
          </a:p>
        </p:txBody>
      </p:sp>
      <p:sp>
        <p:nvSpPr>
          <p:cNvPr id="3" name="Subtitle 2">
            <a:extLst>
              <a:ext uri="{FF2B5EF4-FFF2-40B4-BE49-F238E27FC236}">
                <a16:creationId xmlns:a16="http://schemas.microsoft.com/office/drawing/2014/main" id="{226F49E9-4466-B682-0D97-F344B85490B8}"/>
              </a:ext>
            </a:extLst>
          </p:cNvPr>
          <p:cNvSpPr>
            <a:spLocks noGrp="1"/>
          </p:cNvSpPr>
          <p:nvPr>
            <p:ph type="subTitle" idx="1"/>
          </p:nvPr>
        </p:nvSpPr>
        <p:spPr>
          <a:xfrm>
            <a:off x="865333" y="5820229"/>
            <a:ext cx="10302237" cy="709993"/>
          </a:xfrm>
        </p:spPr>
        <p:txBody>
          <a:bodyPr>
            <a:normAutofit fontScale="92500" lnSpcReduction="10000"/>
          </a:bodyPr>
          <a:lstStyle/>
          <a:p>
            <a:r>
              <a:rPr lang="en-US" sz="1800" dirty="0">
                <a:solidFill>
                  <a:schemeClr val="bg1"/>
                </a:solidFill>
              </a:rPr>
              <a:t>Presented by Heidi Kranz MS, IMH-E</a:t>
            </a:r>
            <a:r>
              <a:rPr lang="en-US" dirty="0">
                <a:solidFill>
                  <a:schemeClr val="bg1"/>
                </a:solidFill>
              </a:rPr>
              <a:t>®</a:t>
            </a:r>
            <a:endParaRPr lang="en-US" sz="1800" dirty="0">
              <a:solidFill>
                <a:schemeClr val="bg1"/>
              </a:solidFill>
            </a:endParaRPr>
          </a:p>
          <a:p>
            <a:r>
              <a:rPr lang="en-US" sz="1800" dirty="0">
                <a:solidFill>
                  <a:schemeClr val="bg1"/>
                </a:solidFill>
              </a:rPr>
              <a:t>CEO, Parenting Solutions Inc. </a:t>
            </a:r>
          </a:p>
        </p:txBody>
      </p:sp>
      <p:pic>
        <p:nvPicPr>
          <p:cNvPr id="5" name="Picture 4">
            <a:extLst>
              <a:ext uri="{FF2B5EF4-FFF2-40B4-BE49-F238E27FC236}">
                <a16:creationId xmlns:a16="http://schemas.microsoft.com/office/drawing/2014/main" id="{8C114594-3545-56E3-8128-D889637CB76A}"/>
              </a:ext>
            </a:extLst>
          </p:cNvPr>
          <p:cNvPicPr>
            <a:picLocks noChangeAspect="1"/>
          </p:cNvPicPr>
          <p:nvPr/>
        </p:nvPicPr>
        <p:blipFill>
          <a:blip r:embed="rId4"/>
          <a:srcRect t="3297"/>
          <a:stretch>
            <a:fillRect/>
          </a:stretch>
        </p:blipFill>
        <p:spPr>
          <a:xfrm>
            <a:off x="1868993" y="2809716"/>
            <a:ext cx="8454014" cy="1804427"/>
          </a:xfrm>
          <a:prstGeom prst="rect">
            <a:avLst/>
          </a:prstGeom>
        </p:spPr>
      </p:pic>
    </p:spTree>
    <p:extLst>
      <p:ext uri="{BB962C8B-B14F-4D97-AF65-F5344CB8AC3E}">
        <p14:creationId xmlns:p14="http://schemas.microsoft.com/office/powerpoint/2010/main" val="4011769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a:extLst>
            <a:ext uri="{FF2B5EF4-FFF2-40B4-BE49-F238E27FC236}">
              <a16:creationId xmlns:a16="http://schemas.microsoft.com/office/drawing/2014/main" id="{2F777D88-A4ED-7380-F967-4949DE0368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825B13-8F20-B190-A5A3-EAFAEB98267B}"/>
              </a:ext>
            </a:extLst>
          </p:cNvPr>
          <p:cNvSpPr>
            <a:spLocks noGrp="1"/>
          </p:cNvSpPr>
          <p:nvPr>
            <p:ph type="title"/>
          </p:nvPr>
        </p:nvSpPr>
        <p:spPr>
          <a:xfrm>
            <a:off x="640976" y="2330826"/>
            <a:ext cx="10515600" cy="1472974"/>
          </a:xfrm>
        </p:spPr>
        <p:txBody>
          <a:bodyPr/>
          <a:lstStyle/>
          <a:p>
            <a:pPr algn="ctr"/>
            <a:r>
              <a:rPr lang="en-US" sz="6000" b="1" dirty="0">
                <a:solidFill>
                  <a:srgbClr val="002060"/>
                </a:solidFill>
              </a:rPr>
              <a:t>Gross Motor</a:t>
            </a:r>
          </a:p>
        </p:txBody>
      </p:sp>
    </p:spTree>
    <p:extLst>
      <p:ext uri="{BB962C8B-B14F-4D97-AF65-F5344CB8AC3E}">
        <p14:creationId xmlns:p14="http://schemas.microsoft.com/office/powerpoint/2010/main" val="4193311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B9741-6601-1404-5E26-E57E2F3D5622}"/>
              </a:ext>
            </a:extLst>
          </p:cNvPr>
          <p:cNvSpPr>
            <a:spLocks noGrp="1"/>
          </p:cNvSpPr>
          <p:nvPr>
            <p:ph type="title"/>
          </p:nvPr>
        </p:nvSpPr>
        <p:spPr>
          <a:xfrm>
            <a:off x="5878889" y="929650"/>
            <a:ext cx="4812557" cy="3531576"/>
          </a:xfrm>
        </p:spPr>
        <p:txBody>
          <a:bodyPr/>
          <a:lstStyle/>
          <a:p>
            <a:r>
              <a:rPr lang="en-US" b="1" dirty="0">
                <a:solidFill>
                  <a:srgbClr val="002060"/>
                </a:solidFill>
              </a:rPr>
              <a:t>Does your child turn the pages of a book by themselves? (They may turn more than one page at a time.)</a:t>
            </a:r>
          </a:p>
        </p:txBody>
      </p:sp>
      <p:pic>
        <p:nvPicPr>
          <p:cNvPr id="5" name="Content Placeholder 4" descr="A child sitting on the floor reading a book&#10;&#10;AI-generated content may be incorrect.">
            <a:extLst>
              <a:ext uri="{FF2B5EF4-FFF2-40B4-BE49-F238E27FC236}">
                <a16:creationId xmlns:a16="http://schemas.microsoft.com/office/drawing/2014/main" id="{7D1C158C-2D95-F514-E998-B571BF83870D}"/>
              </a:ext>
            </a:extLst>
          </p:cNvPr>
          <p:cNvPicPr>
            <a:picLocks noGrp="1" noChangeAspect="1"/>
          </p:cNvPicPr>
          <p:nvPr>
            <p:ph sz="quarter" idx="13"/>
          </p:nvPr>
        </p:nvPicPr>
        <p:blipFill>
          <a:blip r:embed="rId3" cstate="screen">
            <a:extLst>
              <a:ext uri="{28A0092B-C50C-407E-A947-70E740481C1C}">
                <a14:useLocalDpi xmlns:a14="http://schemas.microsoft.com/office/drawing/2010/main" val="0"/>
              </a:ext>
            </a:extLst>
          </a:blip>
          <a:srcRect/>
          <a:stretch/>
        </p:blipFill>
        <p:spPr>
          <a:xfrm>
            <a:off x="214296" y="922025"/>
            <a:ext cx="5041157" cy="4983474"/>
          </a:xfrm>
        </p:spPr>
      </p:pic>
    </p:spTree>
    <p:extLst>
      <p:ext uri="{BB962C8B-B14F-4D97-AF65-F5344CB8AC3E}">
        <p14:creationId xmlns:p14="http://schemas.microsoft.com/office/powerpoint/2010/main" val="284111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5A4CD-B1BB-89B9-8C95-00C4A91144E5}"/>
              </a:ext>
            </a:extLst>
          </p:cNvPr>
          <p:cNvSpPr>
            <a:spLocks noGrp="1"/>
          </p:cNvSpPr>
          <p:nvPr>
            <p:ph type="title"/>
          </p:nvPr>
        </p:nvSpPr>
        <p:spPr>
          <a:xfrm>
            <a:off x="838200" y="2151891"/>
            <a:ext cx="10515600" cy="1472974"/>
          </a:xfrm>
        </p:spPr>
        <p:txBody>
          <a:bodyPr/>
          <a:lstStyle/>
          <a:p>
            <a:pPr algn="ctr"/>
            <a:r>
              <a:rPr lang="en-US" sz="6000" b="1" dirty="0">
                <a:solidFill>
                  <a:srgbClr val="002060"/>
                </a:solidFill>
              </a:rPr>
              <a:t>Fine</a:t>
            </a:r>
            <a:r>
              <a:rPr lang="en-US" sz="6000" dirty="0">
                <a:solidFill>
                  <a:srgbClr val="002060"/>
                </a:solidFill>
              </a:rPr>
              <a:t> </a:t>
            </a:r>
            <a:r>
              <a:rPr lang="en-US" sz="6000" b="1" dirty="0">
                <a:solidFill>
                  <a:srgbClr val="002060"/>
                </a:solidFill>
              </a:rPr>
              <a:t>Motor</a:t>
            </a:r>
          </a:p>
        </p:txBody>
      </p:sp>
    </p:spTree>
    <p:extLst>
      <p:ext uri="{BB962C8B-B14F-4D97-AF65-F5344CB8AC3E}">
        <p14:creationId xmlns:p14="http://schemas.microsoft.com/office/powerpoint/2010/main" val="1537509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2993C-0A7B-5043-3060-C7FCCD66A257}"/>
              </a:ext>
            </a:extLst>
          </p:cNvPr>
          <p:cNvSpPr>
            <a:spLocks noGrp="1"/>
          </p:cNvSpPr>
          <p:nvPr>
            <p:ph type="title"/>
          </p:nvPr>
        </p:nvSpPr>
        <p:spPr>
          <a:xfrm>
            <a:off x="579822" y="1461567"/>
            <a:ext cx="5269994" cy="3934866"/>
          </a:xfrm>
        </p:spPr>
        <p:txBody>
          <a:bodyPr/>
          <a:lstStyle/>
          <a:p>
            <a:r>
              <a:rPr lang="en-US" b="1" dirty="0">
                <a:solidFill>
                  <a:srgbClr val="002060"/>
                </a:solidFill>
              </a:rPr>
              <a:t>Does your child dress up and “play act,” pretending to be someone or something else?</a:t>
            </a:r>
            <a:br>
              <a:rPr lang="en-US" sz="4000" dirty="0"/>
            </a:br>
            <a:br>
              <a:rPr lang="en-US" sz="4000" dirty="0"/>
            </a:br>
            <a:endParaRPr lang="en-US" sz="4000" dirty="0"/>
          </a:p>
        </p:txBody>
      </p:sp>
      <p:pic>
        <p:nvPicPr>
          <p:cNvPr id="5" name="Picture 4" descr="Two girls wearing fairy clothing&#10;&#10;AI-generated content may be incorrect.">
            <a:extLst>
              <a:ext uri="{FF2B5EF4-FFF2-40B4-BE49-F238E27FC236}">
                <a16:creationId xmlns:a16="http://schemas.microsoft.com/office/drawing/2014/main" id="{F381BB07-0E15-BB7A-95FF-3EBA1FDDA7DF}"/>
              </a:ext>
            </a:extLst>
          </p:cNvPr>
          <p:cNvPicPr>
            <a:picLocks noChangeAspect="1"/>
          </p:cNvPicPr>
          <p:nvPr/>
        </p:nvPicPr>
        <p:blipFill>
          <a:blip r:embed="rId3" cstate="screen">
            <a:extLst>
              <a:ext uri="{28A0092B-C50C-407E-A947-70E740481C1C}">
                <a14:useLocalDpi xmlns:a14="http://schemas.microsoft.com/office/drawing/2010/main" val="0"/>
              </a:ext>
            </a:extLst>
          </a:blip>
          <a:srcRect r="20491"/>
          <a:stretch>
            <a:fillRect/>
          </a:stretch>
        </p:blipFill>
        <p:spPr>
          <a:xfrm rot="5400000">
            <a:off x="5881494" y="547497"/>
            <a:ext cx="6910792" cy="5710218"/>
          </a:xfrm>
          <a:prstGeom prst="rect">
            <a:avLst/>
          </a:prstGeom>
        </p:spPr>
      </p:pic>
    </p:spTree>
    <p:extLst>
      <p:ext uri="{BB962C8B-B14F-4D97-AF65-F5344CB8AC3E}">
        <p14:creationId xmlns:p14="http://schemas.microsoft.com/office/powerpoint/2010/main" val="2371879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F51E3-F160-B22A-B79D-714D375F8713}"/>
              </a:ext>
            </a:extLst>
          </p:cNvPr>
          <p:cNvSpPr>
            <a:spLocks noGrp="1"/>
          </p:cNvSpPr>
          <p:nvPr>
            <p:ph type="title"/>
          </p:nvPr>
        </p:nvSpPr>
        <p:spPr>
          <a:xfrm>
            <a:off x="490728" y="2334771"/>
            <a:ext cx="10515600" cy="1472974"/>
          </a:xfrm>
        </p:spPr>
        <p:txBody>
          <a:bodyPr/>
          <a:lstStyle/>
          <a:p>
            <a:pPr algn="ctr"/>
            <a:r>
              <a:rPr lang="en-US" sz="6000" b="1" dirty="0">
                <a:solidFill>
                  <a:srgbClr val="002060"/>
                </a:solidFill>
              </a:rPr>
              <a:t>Cognitive</a:t>
            </a:r>
          </a:p>
        </p:txBody>
      </p:sp>
    </p:spTree>
    <p:extLst>
      <p:ext uri="{BB962C8B-B14F-4D97-AF65-F5344CB8AC3E}">
        <p14:creationId xmlns:p14="http://schemas.microsoft.com/office/powerpoint/2010/main" val="601656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6B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E1E94-A7D4-A005-B318-B5634452D10B}"/>
              </a:ext>
            </a:extLst>
          </p:cNvPr>
          <p:cNvSpPr>
            <a:spLocks noGrp="1"/>
          </p:cNvSpPr>
          <p:nvPr>
            <p:ph type="title"/>
          </p:nvPr>
        </p:nvSpPr>
        <p:spPr>
          <a:xfrm>
            <a:off x="838200" y="5403273"/>
            <a:ext cx="10690412" cy="1454717"/>
          </a:xfrm>
        </p:spPr>
        <p:txBody>
          <a:bodyPr vert="horz" lIns="91440" tIns="45720" rIns="91440" bIns="45720" rtlCol="0" anchor="ctr">
            <a:normAutofit/>
          </a:bodyPr>
          <a:lstStyle/>
          <a:p>
            <a:pPr algn="ctr"/>
            <a:r>
              <a:rPr lang="en-US" sz="4000" b="1" dirty="0">
                <a:solidFill>
                  <a:srgbClr val="002060"/>
                </a:solidFill>
              </a:rPr>
              <a:t>Does your child usually take turns and </a:t>
            </a:r>
            <a:br>
              <a:rPr lang="en-US" sz="4000" b="1" dirty="0">
                <a:solidFill>
                  <a:srgbClr val="002060"/>
                </a:solidFill>
              </a:rPr>
            </a:br>
            <a:r>
              <a:rPr lang="en-US" sz="4000" b="1" dirty="0">
                <a:solidFill>
                  <a:srgbClr val="002060"/>
                </a:solidFill>
              </a:rPr>
              <a:t>share with other children?</a:t>
            </a:r>
          </a:p>
        </p:txBody>
      </p:sp>
      <p:pic>
        <p:nvPicPr>
          <p:cNvPr id="5" name="Content Placeholder 4" descr="Two children playing in a box&#10;&#10;AI-generated content may be incorrect.">
            <a:extLst>
              <a:ext uri="{FF2B5EF4-FFF2-40B4-BE49-F238E27FC236}">
                <a16:creationId xmlns:a16="http://schemas.microsoft.com/office/drawing/2014/main" id="{0FC7081C-BCBE-F179-DA44-3628502EE5F8}"/>
              </a:ext>
            </a:extLst>
          </p:cNvPr>
          <p:cNvPicPr>
            <a:picLocks noGrp="1" noChangeAspect="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20" y="10"/>
            <a:ext cx="12191980" cy="5279933"/>
          </a:xfrm>
          <a:prstGeom prst="rect">
            <a:avLst/>
          </a:prstGeom>
          <a:noFill/>
        </p:spPr>
      </p:pic>
    </p:spTree>
    <p:extLst>
      <p:ext uri="{BB962C8B-B14F-4D97-AF65-F5344CB8AC3E}">
        <p14:creationId xmlns:p14="http://schemas.microsoft.com/office/powerpoint/2010/main" val="1404389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6B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DC708-F200-BDFF-80EE-9606E405677D}"/>
              </a:ext>
            </a:extLst>
          </p:cNvPr>
          <p:cNvSpPr>
            <a:spLocks noGrp="1"/>
          </p:cNvSpPr>
          <p:nvPr>
            <p:ph type="title"/>
          </p:nvPr>
        </p:nvSpPr>
        <p:spPr>
          <a:xfrm>
            <a:off x="710184" y="2426211"/>
            <a:ext cx="10515600" cy="1472974"/>
          </a:xfrm>
        </p:spPr>
        <p:txBody>
          <a:bodyPr/>
          <a:lstStyle/>
          <a:p>
            <a:pPr algn="ctr"/>
            <a:r>
              <a:rPr lang="en-US" sz="6000" b="1" dirty="0">
                <a:solidFill>
                  <a:srgbClr val="002060"/>
                </a:solidFill>
              </a:rPr>
              <a:t>Social- Emotional</a:t>
            </a:r>
          </a:p>
        </p:txBody>
      </p:sp>
    </p:spTree>
    <p:extLst>
      <p:ext uri="{BB962C8B-B14F-4D97-AF65-F5344CB8AC3E}">
        <p14:creationId xmlns:p14="http://schemas.microsoft.com/office/powerpoint/2010/main" val="896374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E6B820-6EA5-AD34-B9EA-F7B489BEE383}"/>
              </a:ext>
            </a:extLst>
          </p:cNvPr>
          <p:cNvPicPr>
            <a:picLocks noChangeAspect="1"/>
          </p:cNvPicPr>
          <p:nvPr/>
        </p:nvPicPr>
        <p:blipFill>
          <a:blip r:embed="rId3"/>
          <a:srcRect l="1476" t="2365"/>
          <a:stretch>
            <a:fillRect/>
          </a:stretch>
        </p:blipFill>
        <p:spPr>
          <a:xfrm>
            <a:off x="1477109" y="114300"/>
            <a:ext cx="9530860" cy="6629400"/>
          </a:xfrm>
          <a:prstGeom prst="rect">
            <a:avLst/>
          </a:prstGeom>
        </p:spPr>
      </p:pic>
    </p:spTree>
    <p:extLst>
      <p:ext uri="{BB962C8B-B14F-4D97-AF65-F5344CB8AC3E}">
        <p14:creationId xmlns:p14="http://schemas.microsoft.com/office/powerpoint/2010/main" val="3405223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698432-2D58-D940-A0AE-7748E2A4879B}"/>
              </a:ext>
            </a:extLst>
          </p:cNvPr>
          <p:cNvSpPr>
            <a:spLocks noGrp="1"/>
          </p:cNvSpPr>
          <p:nvPr>
            <p:ph type="ctrTitle"/>
          </p:nvPr>
        </p:nvSpPr>
        <p:spPr>
          <a:xfrm>
            <a:off x="5532741" y="705902"/>
            <a:ext cx="5501009" cy="1754326"/>
          </a:xfrm>
        </p:spPr>
        <p:txBody>
          <a:bodyPr>
            <a:normAutofit fontScale="90000"/>
          </a:bodyPr>
          <a:lstStyle/>
          <a:p>
            <a:pPr algn="ctr"/>
            <a:r>
              <a:rPr lang="en-US" sz="4400" dirty="0">
                <a:solidFill>
                  <a:srgbClr val="00863D"/>
                </a:solidFill>
              </a:rPr>
              <a:t>Developmental Processes:</a:t>
            </a:r>
            <a:br>
              <a:rPr lang="en-US" dirty="0">
                <a:solidFill>
                  <a:schemeClr val="accent5"/>
                </a:solidFill>
              </a:rPr>
            </a:br>
            <a:br>
              <a:rPr lang="en-US" dirty="0">
                <a:solidFill>
                  <a:schemeClr val="accent5"/>
                </a:solidFill>
              </a:rPr>
            </a:br>
            <a:br>
              <a:rPr lang="en-US" dirty="0">
                <a:solidFill>
                  <a:schemeClr val="accent5"/>
                </a:solidFill>
              </a:rPr>
            </a:br>
            <a:br>
              <a:rPr lang="en-US" dirty="0"/>
            </a:br>
            <a:br>
              <a:rPr lang="en-US" dirty="0">
                <a:solidFill>
                  <a:schemeClr val="accent1"/>
                </a:solidFill>
              </a:rPr>
            </a:br>
            <a:br>
              <a:rPr lang="en-US" dirty="0">
                <a:solidFill>
                  <a:schemeClr val="accent1"/>
                </a:solidFill>
              </a:rPr>
            </a:br>
            <a:r>
              <a:rPr lang="en-US" b="1" dirty="0">
                <a:solidFill>
                  <a:srgbClr val="002060"/>
                </a:solidFill>
              </a:rPr>
              <a:t>Developmental Process</a:t>
            </a:r>
          </a:p>
        </p:txBody>
      </p:sp>
      <p:sp>
        <p:nvSpPr>
          <p:cNvPr id="5" name="TextBox 4">
            <a:extLst>
              <a:ext uri="{FF2B5EF4-FFF2-40B4-BE49-F238E27FC236}">
                <a16:creationId xmlns:a16="http://schemas.microsoft.com/office/drawing/2014/main" id="{9B774BB5-7A51-9079-1BF2-C7100C0349CD}"/>
              </a:ext>
            </a:extLst>
          </p:cNvPr>
          <p:cNvSpPr txBox="1"/>
          <p:nvPr/>
        </p:nvSpPr>
        <p:spPr>
          <a:xfrm>
            <a:off x="5026238" y="3297868"/>
            <a:ext cx="6514013" cy="1754326"/>
          </a:xfrm>
          <a:prstGeom prst="rect">
            <a:avLst/>
          </a:prstGeom>
          <a:solidFill>
            <a:srgbClr val="92D050"/>
          </a:solidFill>
          <a:effectLst>
            <a:glow rad="139700">
              <a:schemeClr val="accent6">
                <a:satMod val="175000"/>
                <a:alpha val="40000"/>
              </a:schemeClr>
            </a:glow>
          </a:effectLst>
        </p:spPr>
        <p:txBody>
          <a:bodyPr wrap="square" rtlCol="0">
            <a:spAutoFit/>
          </a:bodyPr>
          <a:lstStyle/>
          <a:p>
            <a:pPr marL="285750" indent="-285750">
              <a:buFont typeface="Arial" panose="020B0604020202020204" pitchFamily="34" charset="0"/>
              <a:buChar char="•"/>
            </a:pPr>
            <a:r>
              <a:rPr lang="en-US" sz="3600" dirty="0">
                <a:solidFill>
                  <a:srgbClr val="002060"/>
                </a:solidFill>
              </a:rPr>
              <a:t>Periodic regressions</a:t>
            </a:r>
          </a:p>
          <a:p>
            <a:pPr marL="285750" indent="-285750">
              <a:buFont typeface="Arial" panose="020B0604020202020204" pitchFamily="34" charset="0"/>
              <a:buChar char="•"/>
            </a:pPr>
            <a:r>
              <a:rPr lang="en-US" sz="3600" dirty="0">
                <a:solidFill>
                  <a:srgbClr val="002060"/>
                </a:solidFill>
              </a:rPr>
              <a:t>Sudden bursts of progress</a:t>
            </a:r>
          </a:p>
          <a:p>
            <a:pPr marL="285750" indent="-285750">
              <a:buFont typeface="Arial" panose="020B0604020202020204" pitchFamily="34" charset="0"/>
              <a:buChar char="•"/>
            </a:pPr>
            <a:r>
              <a:rPr lang="en-US" sz="3600" dirty="0">
                <a:solidFill>
                  <a:srgbClr val="002060"/>
                </a:solidFill>
              </a:rPr>
              <a:t>Occasional periods of pauses</a:t>
            </a:r>
          </a:p>
        </p:txBody>
      </p:sp>
      <p:pic>
        <p:nvPicPr>
          <p:cNvPr id="14" name="Picture 13">
            <a:extLst>
              <a:ext uri="{FF2B5EF4-FFF2-40B4-BE49-F238E27FC236}">
                <a16:creationId xmlns:a16="http://schemas.microsoft.com/office/drawing/2014/main" id="{3C0EC880-B7BC-FE61-9F08-1550C5C4DAEC}"/>
              </a:ext>
            </a:extLst>
          </p:cNvPr>
          <p:cNvPicPr>
            <a:picLocks noChangeAspect="1"/>
          </p:cNvPicPr>
          <p:nvPr/>
        </p:nvPicPr>
        <p:blipFill>
          <a:blip r:embed="rId3"/>
          <a:srcRect l="5566"/>
          <a:stretch>
            <a:fillRect/>
          </a:stretch>
        </p:blipFill>
        <p:spPr>
          <a:xfrm>
            <a:off x="188782" y="231117"/>
            <a:ext cx="3950257" cy="6395766"/>
          </a:xfrm>
          <a:prstGeom prst="rect">
            <a:avLst/>
          </a:prstGeom>
        </p:spPr>
      </p:pic>
    </p:spTree>
    <p:extLst>
      <p:ext uri="{BB962C8B-B14F-4D97-AF65-F5344CB8AC3E}">
        <p14:creationId xmlns:p14="http://schemas.microsoft.com/office/powerpoint/2010/main" val="3749168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47ABD4-990A-BAC8-69FC-AF4C84F3AD63}"/>
              </a:ext>
            </a:extLst>
          </p:cNvPr>
          <p:cNvSpPr>
            <a:spLocks noGrp="1"/>
          </p:cNvSpPr>
          <p:nvPr>
            <p:ph type="ctrTitle"/>
          </p:nvPr>
        </p:nvSpPr>
        <p:spPr/>
        <p:txBody>
          <a:bodyPr/>
          <a:lstStyle/>
          <a:p>
            <a:pPr algn="ctr"/>
            <a:r>
              <a:rPr lang="en-US" dirty="0">
                <a:solidFill>
                  <a:srgbClr val="002060"/>
                </a:solidFill>
              </a:rPr>
              <a:t>Developmental delays or challenges</a:t>
            </a:r>
          </a:p>
        </p:txBody>
      </p:sp>
      <p:sp>
        <p:nvSpPr>
          <p:cNvPr id="9" name="Text Placeholder 8">
            <a:extLst>
              <a:ext uri="{FF2B5EF4-FFF2-40B4-BE49-F238E27FC236}">
                <a16:creationId xmlns:a16="http://schemas.microsoft.com/office/drawing/2014/main" id="{61E6A21B-7748-174B-D77E-8EE0B288C7D0}"/>
              </a:ext>
            </a:extLst>
          </p:cNvPr>
          <p:cNvSpPr>
            <a:spLocks noGrp="1"/>
          </p:cNvSpPr>
          <p:nvPr>
            <p:ph type="body" sz="quarter" idx="14"/>
          </p:nvPr>
        </p:nvSpPr>
        <p:spPr>
          <a:xfrm>
            <a:off x="1280161" y="3886200"/>
            <a:ext cx="4663440" cy="2441448"/>
          </a:xfrm>
        </p:spPr>
        <p:txBody>
          <a:bodyPr/>
          <a:lstStyle/>
          <a:p>
            <a:pPr algn="ctr"/>
            <a:r>
              <a:rPr lang="en-US" sz="3600" b="1" dirty="0">
                <a:solidFill>
                  <a:srgbClr val="002060"/>
                </a:solidFill>
              </a:rPr>
              <a:t>If in doubt,</a:t>
            </a:r>
          </a:p>
          <a:p>
            <a:pPr algn="ctr"/>
            <a:r>
              <a:rPr lang="en-US" sz="3600" b="1" dirty="0">
                <a:solidFill>
                  <a:srgbClr val="002060"/>
                </a:solidFill>
              </a:rPr>
              <a:t>Check it out!</a:t>
            </a:r>
          </a:p>
        </p:txBody>
      </p:sp>
      <p:pic>
        <p:nvPicPr>
          <p:cNvPr id="6" name="Picture Placeholder 21">
            <a:extLst>
              <a:ext uri="{FF2B5EF4-FFF2-40B4-BE49-F238E27FC236}">
                <a16:creationId xmlns:a16="http://schemas.microsoft.com/office/drawing/2014/main" id="{1472EB4E-1296-AC66-19FA-B01BB8D8A5F8}"/>
              </a:ext>
            </a:extLst>
          </p:cNvPr>
          <p:cNvPicPr>
            <a:picLocks noGrp="1" noChangeAspect="1"/>
          </p:cNvPicPr>
          <p:nvPr>
            <p:ph type="pic" sz="quarter" idx="13"/>
          </p:nvPr>
        </p:nvPicPr>
        <p:blipFill>
          <a:blip r:embed="rId4"/>
          <a:srcRect t="4826" b="4826"/>
          <a:stretch/>
        </p:blipFill>
        <p:spPr>
          <a:xfrm>
            <a:off x="6591444" y="3510332"/>
            <a:ext cx="2656114" cy="3186407"/>
          </a:xfrm>
        </p:spPr>
      </p:pic>
      <p:pic>
        <p:nvPicPr>
          <p:cNvPr id="4" name="Picture 3" descr="A person and a child with a dog&#10;&#10;AI-generated content may be incorrect.">
            <a:extLst>
              <a:ext uri="{FF2B5EF4-FFF2-40B4-BE49-F238E27FC236}">
                <a16:creationId xmlns:a16="http://schemas.microsoft.com/office/drawing/2014/main" id="{1E81369B-0EAC-EE20-402C-182D8CE42FA7}"/>
              </a:ext>
            </a:extLst>
          </p:cNvPr>
          <p:cNvPicPr>
            <a:picLocks noChangeAspect="1"/>
          </p:cNvPicPr>
          <p:nvPr/>
        </p:nvPicPr>
        <p:blipFill>
          <a:blip r:embed="rId5"/>
          <a:stretch>
            <a:fillRect/>
          </a:stretch>
        </p:blipFill>
        <p:spPr>
          <a:xfrm>
            <a:off x="9247558" y="3510332"/>
            <a:ext cx="3279932" cy="3267739"/>
          </a:xfrm>
          <a:prstGeom prst="rect">
            <a:avLst/>
          </a:prstGeom>
        </p:spPr>
      </p:pic>
      <p:pic>
        <p:nvPicPr>
          <p:cNvPr id="7" name="Picture 6" descr="A child with painted hands and fingers in her mouth&#10;&#10;AI-generated content may be incorrect.">
            <a:extLst>
              <a:ext uri="{FF2B5EF4-FFF2-40B4-BE49-F238E27FC236}">
                <a16:creationId xmlns:a16="http://schemas.microsoft.com/office/drawing/2014/main" id="{3D53F755-9E38-3F39-F97A-2636500188E8}"/>
              </a:ext>
            </a:extLst>
          </p:cNvPr>
          <p:cNvPicPr>
            <a:picLocks noChangeAspect="1"/>
          </p:cNvPicPr>
          <p:nvPr/>
        </p:nvPicPr>
        <p:blipFill>
          <a:blip r:embed="rId6"/>
          <a:stretch>
            <a:fillRect/>
          </a:stretch>
        </p:blipFill>
        <p:spPr>
          <a:xfrm>
            <a:off x="6415314" y="0"/>
            <a:ext cx="5776686" cy="3152775"/>
          </a:xfrm>
          <a:prstGeom prst="rect">
            <a:avLst/>
          </a:prstGeom>
        </p:spPr>
      </p:pic>
    </p:spTree>
    <p:extLst>
      <p:ext uri="{BB962C8B-B14F-4D97-AF65-F5344CB8AC3E}">
        <p14:creationId xmlns:p14="http://schemas.microsoft.com/office/powerpoint/2010/main" val="3638111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84BF319-0F0E-AF8C-F3E6-D0AD7DF0C1FF}"/>
              </a:ext>
            </a:extLst>
          </p:cNvPr>
          <p:cNvPicPr>
            <a:picLocks noGrp="1" noChangeAspect="1"/>
          </p:cNvPicPr>
          <p:nvPr>
            <p:ph type="pic" sz="quarter" idx="13"/>
          </p:nvPr>
        </p:nvPicPr>
        <p:blipFill>
          <a:blip r:embed="rId3"/>
          <a:srcRect t="5013" b="5013"/>
          <a:stretch/>
        </p:blipFill>
        <p:spPr>
          <a:xfrm>
            <a:off x="721497" y="1242618"/>
            <a:ext cx="4236356" cy="5082144"/>
          </a:xfrm>
          <a:prstGeom prst="rect">
            <a:avLst/>
          </a:prstGeom>
          <a:ln>
            <a:noFill/>
          </a:ln>
          <a:effectLst>
            <a:outerShdw blurRad="292100" dist="139700" dir="2700000" algn="tl" rotWithShape="0">
              <a:srgbClr val="333333">
                <a:alpha val="65000"/>
              </a:srgbClr>
            </a:outerShdw>
          </a:effectLst>
        </p:spPr>
      </p:pic>
      <p:pic>
        <p:nvPicPr>
          <p:cNvPr id="7" name="Content Placeholder 5" descr="A bird with a fish in its beak&#10;&#10;AI-generated content may be incorrect.">
            <a:extLst>
              <a:ext uri="{FF2B5EF4-FFF2-40B4-BE49-F238E27FC236}">
                <a16:creationId xmlns:a16="http://schemas.microsoft.com/office/drawing/2014/main" id="{5B274AC8-DB1F-B5EA-EB3B-3547AA0A3E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4657" y="5105008"/>
            <a:ext cx="2140741" cy="2140741"/>
          </a:xfrm>
          <a:prstGeom prst="rect">
            <a:avLst/>
          </a:prstGeom>
        </p:spPr>
      </p:pic>
      <p:pic>
        <p:nvPicPr>
          <p:cNvPr id="8" name="Picture 7">
            <a:extLst>
              <a:ext uri="{FF2B5EF4-FFF2-40B4-BE49-F238E27FC236}">
                <a16:creationId xmlns:a16="http://schemas.microsoft.com/office/drawing/2014/main" id="{B0778467-DA01-C699-29FA-E8A6D95C49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0834" y="6034238"/>
            <a:ext cx="3745155" cy="421329"/>
          </a:xfrm>
          <a:prstGeom prst="rect">
            <a:avLst/>
          </a:prstGeom>
        </p:spPr>
      </p:pic>
      <p:sp>
        <p:nvSpPr>
          <p:cNvPr id="9" name="TextBox 8">
            <a:extLst>
              <a:ext uri="{FF2B5EF4-FFF2-40B4-BE49-F238E27FC236}">
                <a16:creationId xmlns:a16="http://schemas.microsoft.com/office/drawing/2014/main" id="{897E1F58-ADED-DF2E-F66F-1E8BFCFD89FA}"/>
              </a:ext>
            </a:extLst>
          </p:cNvPr>
          <p:cNvSpPr txBox="1"/>
          <p:nvPr/>
        </p:nvSpPr>
        <p:spPr>
          <a:xfrm>
            <a:off x="238401" y="236621"/>
            <a:ext cx="5289168" cy="1298817"/>
          </a:xfrm>
          <a:prstGeom prst="rect">
            <a:avLst/>
          </a:prstGeom>
          <a:noFill/>
        </p:spPr>
        <p:txBody>
          <a:bodyPr wrap="square" rtlCol="0">
            <a:spAutoFit/>
          </a:bodyPr>
          <a:lstStyle/>
          <a:p>
            <a:pPr marR="0" algn="ctr" defTabSz="914400">
              <a:lnSpc>
                <a:spcPct val="90000"/>
              </a:lnSpc>
              <a:spcAft>
                <a:spcPts val="600"/>
              </a:spcAft>
            </a:pPr>
            <a:r>
              <a:rPr lang="en-US" sz="2800" b="1" dirty="0">
                <a:solidFill>
                  <a:srgbClr val="007788"/>
                </a:solidFill>
              </a:rPr>
              <a:t>Heidi Kranz, CEO/Founder</a:t>
            </a:r>
          </a:p>
          <a:p>
            <a:pPr marR="0" algn="ctr" defTabSz="914400">
              <a:lnSpc>
                <a:spcPct val="90000"/>
              </a:lnSpc>
              <a:spcAft>
                <a:spcPts val="600"/>
              </a:spcAft>
            </a:pPr>
            <a:r>
              <a:rPr lang="en-US" sz="2800" b="1" dirty="0">
                <a:solidFill>
                  <a:srgbClr val="007788"/>
                </a:solidFill>
              </a:rPr>
              <a:t>MS, IMH-ERS</a:t>
            </a:r>
            <a:r>
              <a:rPr lang="en-US" sz="2800" b="1" dirty="0">
                <a:solidFill>
                  <a:srgbClr val="007788"/>
                </a:solidFill>
                <a:sym typeface="Symbol" panose="05050102010706020507" pitchFamily="18" charset="2"/>
              </a:rPr>
              <a:t></a:t>
            </a:r>
            <a:endParaRPr lang="en-US" sz="2800" b="1" dirty="0">
              <a:solidFill>
                <a:srgbClr val="007788"/>
              </a:solidFill>
            </a:endParaRPr>
          </a:p>
          <a:p>
            <a:endParaRPr lang="en-US" dirty="0"/>
          </a:p>
        </p:txBody>
      </p:sp>
      <p:sp>
        <p:nvSpPr>
          <p:cNvPr id="3" name="TextBox 2">
            <a:extLst>
              <a:ext uri="{FF2B5EF4-FFF2-40B4-BE49-F238E27FC236}">
                <a16:creationId xmlns:a16="http://schemas.microsoft.com/office/drawing/2014/main" id="{8E3A0B6D-5903-CA9F-823A-395F802D5BDE}"/>
              </a:ext>
            </a:extLst>
          </p:cNvPr>
          <p:cNvSpPr txBox="1"/>
          <p:nvPr/>
        </p:nvSpPr>
        <p:spPr>
          <a:xfrm>
            <a:off x="5440949" y="4782117"/>
            <a:ext cx="6869031" cy="523220"/>
          </a:xfrm>
          <a:prstGeom prst="rect">
            <a:avLst/>
          </a:prstGeom>
          <a:noFill/>
        </p:spPr>
        <p:txBody>
          <a:bodyPr wrap="square">
            <a:spAutoFit/>
          </a:bodyPr>
          <a:lstStyle/>
          <a:p>
            <a:pPr algn="ctr"/>
            <a:r>
              <a:rPr lang="en-US" sz="2800" b="1" dirty="0">
                <a:solidFill>
                  <a:srgbClr val="007788"/>
                </a:solidFill>
                <a:hlinkClick r:id="rId6">
                  <a:extLst>
                    <a:ext uri="{A12FA001-AC4F-418D-AE19-62706E023703}">
                      <ahyp:hlinkClr xmlns:ahyp="http://schemas.microsoft.com/office/drawing/2018/hyperlinkcolor" val="tx"/>
                    </a:ext>
                  </a:extLst>
                </a:hlinkClick>
              </a:rPr>
              <a:t>https://www.parentingsolutions.love/</a:t>
            </a:r>
            <a:endParaRPr lang="en-US" sz="3600" dirty="0">
              <a:solidFill>
                <a:srgbClr val="007788"/>
              </a:solidFill>
            </a:endParaRPr>
          </a:p>
        </p:txBody>
      </p:sp>
      <p:pic>
        <p:nvPicPr>
          <p:cNvPr id="6" name="Picture 5" descr="A qr code on a black background&#10;&#10;AI-generated content may be incorrect.">
            <a:extLst>
              <a:ext uri="{FF2B5EF4-FFF2-40B4-BE49-F238E27FC236}">
                <a16:creationId xmlns:a16="http://schemas.microsoft.com/office/drawing/2014/main" id="{6AB0EB70-FBB0-1417-A3F2-B7319486BB28}"/>
              </a:ext>
            </a:extLst>
          </p:cNvPr>
          <p:cNvPicPr>
            <a:picLocks noChangeAspect="1"/>
          </p:cNvPicPr>
          <p:nvPr/>
        </p:nvPicPr>
        <p:blipFill>
          <a:blip r:embed="rId7"/>
          <a:stretch>
            <a:fillRect/>
          </a:stretch>
        </p:blipFill>
        <p:spPr>
          <a:xfrm>
            <a:off x="6613416" y="127552"/>
            <a:ext cx="4236356" cy="4723536"/>
          </a:xfrm>
          <a:prstGeom prst="rect">
            <a:avLst/>
          </a:prstGeom>
        </p:spPr>
      </p:pic>
    </p:spTree>
    <p:extLst>
      <p:ext uri="{BB962C8B-B14F-4D97-AF65-F5344CB8AC3E}">
        <p14:creationId xmlns:p14="http://schemas.microsoft.com/office/powerpoint/2010/main" val="2104305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FDA6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E24D3-07BE-C483-3F42-95EEE83332F6}"/>
              </a:ext>
            </a:extLst>
          </p:cNvPr>
          <p:cNvSpPr>
            <a:spLocks noGrp="1"/>
          </p:cNvSpPr>
          <p:nvPr>
            <p:ph type="title"/>
          </p:nvPr>
        </p:nvSpPr>
        <p:spPr>
          <a:xfrm>
            <a:off x="921657" y="181420"/>
            <a:ext cx="10348686" cy="754744"/>
          </a:xfrm>
        </p:spPr>
        <p:txBody>
          <a:bodyPr/>
          <a:lstStyle/>
          <a:p>
            <a:pPr algn="ctr"/>
            <a:r>
              <a:rPr lang="en-US" dirty="0">
                <a:solidFill>
                  <a:srgbClr val="C00000"/>
                </a:solidFill>
              </a:rPr>
              <a:t>Warning Signs</a:t>
            </a:r>
          </a:p>
        </p:txBody>
      </p:sp>
      <p:sp>
        <p:nvSpPr>
          <p:cNvPr id="63" name="Text Placeholder 62">
            <a:extLst>
              <a:ext uri="{FF2B5EF4-FFF2-40B4-BE49-F238E27FC236}">
                <a16:creationId xmlns:a16="http://schemas.microsoft.com/office/drawing/2014/main" id="{9EFE5C42-059F-482E-C029-E8FA5107EEDA}"/>
              </a:ext>
            </a:extLst>
          </p:cNvPr>
          <p:cNvSpPr>
            <a:spLocks noGrp="1"/>
          </p:cNvSpPr>
          <p:nvPr>
            <p:ph sz="quarter" idx="4"/>
          </p:nvPr>
        </p:nvSpPr>
        <p:spPr>
          <a:xfrm>
            <a:off x="613708" y="1306283"/>
            <a:ext cx="5219839" cy="2725057"/>
          </a:xfrm>
        </p:spPr>
        <p:txBody>
          <a:bodyPr>
            <a:normAutofit fontScale="92500" lnSpcReduction="10000"/>
          </a:bodyPr>
          <a:lstStyle/>
          <a:p>
            <a:pPr marL="0" indent="0" algn="ctr">
              <a:buNone/>
            </a:pPr>
            <a:r>
              <a:rPr lang="en-US" sz="3500" b="1" dirty="0">
                <a:solidFill>
                  <a:schemeClr val="accent6">
                    <a:lumMod val="75000"/>
                  </a:schemeClr>
                </a:solidFill>
              </a:rPr>
              <a:t>Social-Emotional:</a:t>
            </a:r>
          </a:p>
          <a:p>
            <a:pPr indent="-342900">
              <a:buFont typeface="Arial" panose="020B0604020202020204" pitchFamily="34" charset="0"/>
              <a:buChar char="•"/>
            </a:pPr>
            <a:r>
              <a:rPr lang="en-US" sz="3000" dirty="0"/>
              <a:t>No smiling (3 months)</a:t>
            </a:r>
          </a:p>
          <a:p>
            <a:pPr indent="-342900">
              <a:buFont typeface="Arial" panose="020B0604020202020204" pitchFamily="34" charset="0"/>
              <a:buChar char="•"/>
            </a:pPr>
            <a:r>
              <a:rPr lang="en-US" sz="3000" dirty="0"/>
              <a:t>Avoids eye contact or shows little   interest in others (2 years)</a:t>
            </a:r>
          </a:p>
          <a:p>
            <a:pPr indent="-342900">
              <a:buFont typeface="Arial" panose="020B0604020202020204" pitchFamily="34" charset="0"/>
              <a:buChar char="•"/>
            </a:pPr>
            <a:r>
              <a:rPr lang="en-US" sz="3000" dirty="0"/>
              <a:t>Difficulty playing with peers (4 years)</a:t>
            </a:r>
          </a:p>
          <a:p>
            <a:pPr indent="-342900">
              <a:buFont typeface="Arial" panose="020B0604020202020204" pitchFamily="34" charset="0"/>
              <a:buChar char="•"/>
            </a:pPr>
            <a:endParaRPr lang="en-US" sz="2400" dirty="0"/>
          </a:p>
        </p:txBody>
      </p:sp>
      <p:sp>
        <p:nvSpPr>
          <p:cNvPr id="5" name="Text Placeholder 62">
            <a:extLst>
              <a:ext uri="{FF2B5EF4-FFF2-40B4-BE49-F238E27FC236}">
                <a16:creationId xmlns:a16="http://schemas.microsoft.com/office/drawing/2014/main" id="{57A26C0A-CFC1-CF57-0367-B72AC1ACD2B8}"/>
              </a:ext>
            </a:extLst>
          </p:cNvPr>
          <p:cNvSpPr txBox="1">
            <a:spLocks/>
          </p:cNvSpPr>
          <p:nvPr/>
        </p:nvSpPr>
        <p:spPr>
          <a:xfrm>
            <a:off x="613708" y="4267204"/>
            <a:ext cx="4988801" cy="2725057"/>
          </a:xfrm>
          <a:prstGeom prst="rect">
            <a:avLst/>
          </a:prstGeom>
        </p:spPr>
        <p:txBody>
          <a:bodyPr vert="horz" lIns="0" tIns="0" rIns="0" bIns="0" rtlCol="0" anchor="t" anchorCtr="0">
            <a:normAutofit/>
          </a:bodyPr>
          <a:lstStyle>
            <a:lvl1pPr marL="342900" indent="-512064" algn="l" defTabSz="914400" rtl="0" eaLnBrk="1" latinLnBrk="0" hangingPunct="1">
              <a:lnSpc>
                <a:spcPct val="90000"/>
              </a:lnSpc>
              <a:spcBef>
                <a:spcPts val="1000"/>
              </a:spcBef>
              <a:buFont typeface="+mj-lt"/>
              <a:buAutoNum type="arabicPeriod"/>
              <a:defRPr sz="1800" kern="1200">
                <a:solidFill>
                  <a:schemeClr val="tx1"/>
                </a:solidFill>
                <a:latin typeface="+mn-lt"/>
                <a:ea typeface="+mn-ea"/>
                <a:cs typeface="+mn-cs"/>
              </a:defRPr>
            </a:lvl1pPr>
            <a:lvl2pPr marL="1028700" indent="-342900" algn="l" defTabSz="914400" rtl="0" eaLnBrk="1" latinLnBrk="0" hangingPunct="1">
              <a:lnSpc>
                <a:spcPct val="90000"/>
              </a:lnSpc>
              <a:spcBef>
                <a:spcPts val="1200"/>
              </a:spcBef>
              <a:buFont typeface="+mj-lt"/>
              <a:buAutoNum type="alphaLcPeriod"/>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1200"/>
              </a:spcBef>
              <a:buFont typeface="+mj-lt"/>
              <a:buAutoNum type="arabicParenR"/>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1200"/>
              </a:spcBef>
              <a:buFont typeface="+mj-lt"/>
              <a:buAutoNum type="alphaLcParenR"/>
              <a:defRPr sz="1800" kern="1200">
                <a:solidFill>
                  <a:schemeClr val="tx1"/>
                </a:solidFill>
                <a:latin typeface="+mn-lt"/>
                <a:ea typeface="+mn-ea"/>
                <a:cs typeface="+mn-cs"/>
              </a:defRPr>
            </a:lvl4pPr>
            <a:lvl5pPr marL="2228850" indent="-400050" algn="l" defTabSz="914400" rtl="0" eaLnBrk="1" latinLnBrk="0" hangingPunct="1">
              <a:lnSpc>
                <a:spcPct val="90000"/>
              </a:lnSpc>
              <a:spcBef>
                <a:spcPts val="1200"/>
              </a:spcBef>
              <a:buFont typeface="+mj-lt"/>
              <a:buAutoNum type="romanL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mj-lt"/>
              <a:buNone/>
            </a:pPr>
            <a:r>
              <a:rPr lang="en-US" sz="3200" b="1" dirty="0">
                <a:solidFill>
                  <a:srgbClr val="0070C0"/>
                </a:solidFill>
              </a:rPr>
              <a:t>Language-Communicatio</a:t>
            </a:r>
            <a:r>
              <a:rPr lang="en-US" sz="3200" b="1" dirty="0">
                <a:solidFill>
                  <a:schemeClr val="accent5">
                    <a:lumMod val="75000"/>
                  </a:schemeClr>
                </a:solidFill>
              </a:rPr>
              <a:t>n</a:t>
            </a:r>
          </a:p>
          <a:p>
            <a:pPr indent="-342900">
              <a:buFont typeface="Arial" panose="020B0604020202020204" pitchFamily="34" charset="0"/>
              <a:buChar char="•"/>
            </a:pPr>
            <a:r>
              <a:rPr lang="en-US" sz="2800" dirty="0"/>
              <a:t>No single words (16 months)</a:t>
            </a:r>
          </a:p>
          <a:p>
            <a:pPr indent="-342900">
              <a:buFont typeface="Arial" panose="020B0604020202020204" pitchFamily="34" charset="0"/>
              <a:buChar char="•"/>
            </a:pPr>
            <a:r>
              <a:rPr lang="en-US" sz="2800" dirty="0"/>
              <a:t>Less than 50 words (2 years)</a:t>
            </a:r>
          </a:p>
          <a:p>
            <a:pPr indent="-342900">
              <a:buFont typeface="Arial" panose="020B0604020202020204" pitchFamily="34" charset="0"/>
              <a:buChar char="•"/>
            </a:pPr>
            <a:r>
              <a:rPr lang="en-US" sz="2800" dirty="0"/>
              <a:t>Cannot follow simple instructions (3 years)</a:t>
            </a:r>
          </a:p>
          <a:p>
            <a:pPr indent="-342900">
              <a:buFont typeface="Arial" panose="020B0604020202020204" pitchFamily="34" charset="0"/>
              <a:buChar char="•"/>
            </a:pPr>
            <a:endParaRPr lang="en-US" sz="2400" dirty="0"/>
          </a:p>
        </p:txBody>
      </p:sp>
      <p:sp>
        <p:nvSpPr>
          <p:cNvPr id="6" name="Text Placeholder 62">
            <a:extLst>
              <a:ext uri="{FF2B5EF4-FFF2-40B4-BE49-F238E27FC236}">
                <a16:creationId xmlns:a16="http://schemas.microsoft.com/office/drawing/2014/main" id="{CA7A6776-FD86-BF91-E6AC-293F2834A0DE}"/>
              </a:ext>
            </a:extLst>
          </p:cNvPr>
          <p:cNvSpPr txBox="1">
            <a:spLocks/>
          </p:cNvSpPr>
          <p:nvPr/>
        </p:nvSpPr>
        <p:spPr>
          <a:xfrm>
            <a:off x="6720115" y="4267203"/>
            <a:ext cx="4988801" cy="2409377"/>
          </a:xfrm>
          <a:prstGeom prst="rect">
            <a:avLst/>
          </a:prstGeom>
        </p:spPr>
        <p:txBody>
          <a:bodyPr vert="horz" lIns="0" tIns="0" rIns="0" bIns="0" rtlCol="0" anchor="t" anchorCtr="0">
            <a:normAutofit/>
          </a:bodyPr>
          <a:lstStyle>
            <a:lvl1pPr marL="342900" indent="-512064" algn="l" defTabSz="914400" rtl="0" eaLnBrk="1" latinLnBrk="0" hangingPunct="1">
              <a:lnSpc>
                <a:spcPct val="90000"/>
              </a:lnSpc>
              <a:spcBef>
                <a:spcPts val="1000"/>
              </a:spcBef>
              <a:buFont typeface="+mj-lt"/>
              <a:buAutoNum type="arabicPeriod"/>
              <a:defRPr sz="1800" kern="1200">
                <a:solidFill>
                  <a:schemeClr val="tx1"/>
                </a:solidFill>
                <a:latin typeface="+mn-lt"/>
                <a:ea typeface="+mn-ea"/>
                <a:cs typeface="+mn-cs"/>
              </a:defRPr>
            </a:lvl1pPr>
            <a:lvl2pPr marL="1028700" indent="-342900" algn="l" defTabSz="914400" rtl="0" eaLnBrk="1" latinLnBrk="0" hangingPunct="1">
              <a:lnSpc>
                <a:spcPct val="90000"/>
              </a:lnSpc>
              <a:spcBef>
                <a:spcPts val="1200"/>
              </a:spcBef>
              <a:buFont typeface="+mj-lt"/>
              <a:buAutoNum type="alphaLcPeriod"/>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1200"/>
              </a:spcBef>
              <a:buFont typeface="+mj-lt"/>
              <a:buAutoNum type="arabicParenR"/>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1200"/>
              </a:spcBef>
              <a:buFont typeface="+mj-lt"/>
              <a:buAutoNum type="alphaLcParenR"/>
              <a:defRPr sz="1800" kern="1200">
                <a:solidFill>
                  <a:schemeClr val="tx1"/>
                </a:solidFill>
                <a:latin typeface="+mn-lt"/>
                <a:ea typeface="+mn-ea"/>
                <a:cs typeface="+mn-cs"/>
              </a:defRPr>
            </a:lvl4pPr>
            <a:lvl5pPr marL="2228850" indent="-400050" algn="l" defTabSz="914400" rtl="0" eaLnBrk="1" latinLnBrk="0" hangingPunct="1">
              <a:lnSpc>
                <a:spcPct val="90000"/>
              </a:lnSpc>
              <a:spcBef>
                <a:spcPts val="1200"/>
              </a:spcBef>
              <a:buFont typeface="+mj-lt"/>
              <a:buAutoNum type="romanL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mj-lt"/>
              <a:buNone/>
            </a:pPr>
            <a:r>
              <a:rPr lang="en-US" sz="3200" b="1" dirty="0">
                <a:solidFill>
                  <a:schemeClr val="accent2"/>
                </a:solidFill>
              </a:rPr>
              <a:t>Physical</a:t>
            </a:r>
          </a:p>
          <a:p>
            <a:pPr indent="-342900">
              <a:buFont typeface="Arial" panose="020B0604020202020204" pitchFamily="34" charset="0"/>
              <a:buChar char="•"/>
            </a:pPr>
            <a:r>
              <a:rPr lang="en-US" sz="2800" dirty="0"/>
              <a:t>Not rolling over (6 months)</a:t>
            </a:r>
          </a:p>
          <a:p>
            <a:pPr indent="-342900">
              <a:buFont typeface="Arial" panose="020B0604020202020204" pitchFamily="34" charset="0"/>
              <a:buChar char="•"/>
            </a:pPr>
            <a:r>
              <a:rPr lang="en-US" sz="2800" dirty="0"/>
              <a:t>Not walking (18 months)</a:t>
            </a:r>
          </a:p>
          <a:p>
            <a:pPr indent="-342900">
              <a:buFont typeface="Arial" panose="020B0604020202020204" pitchFamily="34" charset="0"/>
              <a:buChar char="•"/>
            </a:pPr>
            <a:r>
              <a:rPr lang="en-US" sz="2800" dirty="0"/>
              <a:t>Cannot jump (3 years)</a:t>
            </a:r>
          </a:p>
          <a:p>
            <a:pPr indent="-342900">
              <a:buFont typeface="Arial" panose="020B0604020202020204" pitchFamily="34" charset="0"/>
              <a:buChar char="•"/>
            </a:pPr>
            <a:endParaRPr lang="en-US" sz="2400" dirty="0"/>
          </a:p>
        </p:txBody>
      </p:sp>
      <p:sp>
        <p:nvSpPr>
          <p:cNvPr id="7" name="Text Placeholder 62">
            <a:extLst>
              <a:ext uri="{FF2B5EF4-FFF2-40B4-BE49-F238E27FC236}">
                <a16:creationId xmlns:a16="http://schemas.microsoft.com/office/drawing/2014/main" id="{C054E566-A9E7-A73B-7975-D71CDC9ED7E8}"/>
              </a:ext>
            </a:extLst>
          </p:cNvPr>
          <p:cNvSpPr txBox="1">
            <a:spLocks/>
          </p:cNvSpPr>
          <p:nvPr/>
        </p:nvSpPr>
        <p:spPr>
          <a:xfrm>
            <a:off x="6720115" y="1306283"/>
            <a:ext cx="5219839" cy="2725057"/>
          </a:xfrm>
          <a:prstGeom prst="rect">
            <a:avLst/>
          </a:prstGeom>
        </p:spPr>
        <p:txBody>
          <a:bodyPr vert="horz" lIns="0" tIns="0" rIns="0" bIns="0" rtlCol="0" anchor="t" anchorCtr="0">
            <a:normAutofit lnSpcReduction="10000"/>
          </a:bodyPr>
          <a:lstStyle>
            <a:lvl1pPr marL="342900" indent="-512064" algn="l" defTabSz="914400" rtl="0" eaLnBrk="1" latinLnBrk="0" hangingPunct="1">
              <a:lnSpc>
                <a:spcPct val="90000"/>
              </a:lnSpc>
              <a:spcBef>
                <a:spcPts val="1000"/>
              </a:spcBef>
              <a:buFont typeface="+mj-lt"/>
              <a:buAutoNum type="arabicPeriod"/>
              <a:defRPr sz="1800" kern="1200">
                <a:solidFill>
                  <a:schemeClr val="tx1"/>
                </a:solidFill>
                <a:latin typeface="+mn-lt"/>
                <a:ea typeface="+mn-ea"/>
                <a:cs typeface="+mn-cs"/>
              </a:defRPr>
            </a:lvl1pPr>
            <a:lvl2pPr marL="1028700" indent="-342900" algn="l" defTabSz="914400" rtl="0" eaLnBrk="1" latinLnBrk="0" hangingPunct="1">
              <a:lnSpc>
                <a:spcPct val="90000"/>
              </a:lnSpc>
              <a:spcBef>
                <a:spcPts val="1200"/>
              </a:spcBef>
              <a:buFont typeface="+mj-lt"/>
              <a:buAutoNum type="alphaLcPeriod"/>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1200"/>
              </a:spcBef>
              <a:buFont typeface="+mj-lt"/>
              <a:buAutoNum type="arabicParenR"/>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1200"/>
              </a:spcBef>
              <a:buFont typeface="+mj-lt"/>
              <a:buAutoNum type="alphaLcParenR"/>
              <a:defRPr sz="1800" kern="1200">
                <a:solidFill>
                  <a:schemeClr val="tx1"/>
                </a:solidFill>
                <a:latin typeface="+mn-lt"/>
                <a:ea typeface="+mn-ea"/>
                <a:cs typeface="+mn-cs"/>
              </a:defRPr>
            </a:lvl4pPr>
            <a:lvl5pPr marL="2228850" indent="-400050" algn="l" defTabSz="914400" rtl="0" eaLnBrk="1" latinLnBrk="0" hangingPunct="1">
              <a:lnSpc>
                <a:spcPct val="90000"/>
              </a:lnSpc>
              <a:spcBef>
                <a:spcPts val="1200"/>
              </a:spcBef>
              <a:buFont typeface="+mj-lt"/>
              <a:buAutoNum type="romanL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mj-lt"/>
              <a:buNone/>
            </a:pPr>
            <a:r>
              <a:rPr lang="en-US" sz="3200" b="1" dirty="0">
                <a:solidFill>
                  <a:srgbClr val="7030A0"/>
                </a:solidFill>
              </a:rPr>
              <a:t>Cognitive</a:t>
            </a:r>
          </a:p>
          <a:p>
            <a:pPr indent="-342900">
              <a:buFont typeface="Arial" panose="020B0604020202020204" pitchFamily="34" charset="0"/>
              <a:buChar char="•"/>
            </a:pPr>
            <a:r>
              <a:rPr lang="en-US" sz="2800" dirty="0"/>
              <a:t>Does not point to objects (18 months)</a:t>
            </a:r>
          </a:p>
          <a:p>
            <a:pPr indent="-342900">
              <a:buFont typeface="Arial" panose="020B0604020202020204" pitchFamily="34" charset="0"/>
              <a:buChar char="•"/>
            </a:pPr>
            <a:r>
              <a:rPr lang="en-US" sz="2800" dirty="0"/>
              <a:t>No pretend play(2 years)</a:t>
            </a:r>
          </a:p>
          <a:p>
            <a:pPr indent="-342900">
              <a:buFont typeface="Arial" panose="020B0604020202020204" pitchFamily="34" charset="0"/>
              <a:buChar char="•"/>
            </a:pPr>
            <a:r>
              <a:rPr lang="en-US" sz="2800" dirty="0"/>
              <a:t>Trouble with simple problem-solving (4 years)</a:t>
            </a:r>
          </a:p>
          <a:p>
            <a:pPr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719664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Freeform: Shape 26">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9" name="Freeform: Shape 28">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27B8245B-90F5-42D5-BB2F-B23140DB200C}"/>
              </a:ext>
            </a:extLst>
          </p:cNvPr>
          <p:cNvSpPr>
            <a:spLocks noGrp="1"/>
          </p:cNvSpPr>
          <p:nvPr>
            <p:ph type="title"/>
          </p:nvPr>
        </p:nvSpPr>
        <p:spPr>
          <a:xfrm>
            <a:off x="371093" y="264473"/>
            <a:ext cx="4075435" cy="2135827"/>
          </a:xfrm>
        </p:spPr>
        <p:txBody>
          <a:bodyPr vert="horz" lIns="91440" tIns="45720" rIns="91440" bIns="45720" rtlCol="0" anchor="ctr">
            <a:normAutofit fontScale="90000"/>
          </a:bodyPr>
          <a:lstStyle/>
          <a:p>
            <a:r>
              <a:rPr lang="en-US" sz="4000" b="1" kern="1200" dirty="0">
                <a:solidFill>
                  <a:srgbClr val="002060"/>
                </a:solidFill>
                <a:latin typeface="+mj-lt"/>
                <a:ea typeface="+mj-ea"/>
                <a:cs typeface="+mj-cs"/>
              </a:rPr>
              <a:t>Family Conversation Roadmap for</a:t>
            </a:r>
            <a:br>
              <a:rPr lang="en-US" sz="4000" b="1" kern="1200" dirty="0">
                <a:solidFill>
                  <a:srgbClr val="002060"/>
                </a:solidFill>
                <a:latin typeface="+mj-lt"/>
                <a:ea typeface="+mj-ea"/>
                <a:cs typeface="+mj-cs"/>
              </a:rPr>
            </a:br>
            <a:r>
              <a:rPr lang="en-US" sz="4000" b="1" kern="1200" dirty="0">
                <a:solidFill>
                  <a:srgbClr val="002060"/>
                </a:solidFill>
                <a:latin typeface="+mj-lt"/>
                <a:ea typeface="+mj-ea"/>
                <a:cs typeface="+mj-cs"/>
              </a:rPr>
              <a:t> Home Visitors</a:t>
            </a:r>
          </a:p>
        </p:txBody>
      </p:sp>
      <p:sp>
        <p:nvSpPr>
          <p:cNvPr id="31" name="Rectangle 30">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3" name="Rectangle 3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Content Placeholder 3">
            <a:extLst>
              <a:ext uri="{FF2B5EF4-FFF2-40B4-BE49-F238E27FC236}">
                <a16:creationId xmlns:a16="http://schemas.microsoft.com/office/drawing/2014/main" id="{D33C9BD2-E3B5-229A-137D-ACDE78FC75CB}"/>
              </a:ext>
            </a:extLst>
          </p:cNvPr>
          <p:cNvSpPr>
            <a:spLocks noGrp="1"/>
          </p:cNvSpPr>
          <p:nvPr>
            <p:ph sz="half" idx="2"/>
          </p:nvPr>
        </p:nvSpPr>
        <p:spPr>
          <a:xfrm>
            <a:off x="371093" y="2718054"/>
            <a:ext cx="3937138" cy="3207258"/>
          </a:xfrm>
        </p:spPr>
        <p:txBody>
          <a:bodyPr vert="horz" lIns="91440" tIns="45720" rIns="91440" bIns="45720" rtlCol="0" anchor="t">
            <a:normAutofit fontScale="92500" lnSpcReduction="10000"/>
          </a:bodyPr>
          <a:lstStyle/>
          <a:p>
            <a:pPr marL="0"/>
            <a:endParaRPr lang="en-US" sz="2400" dirty="0">
              <a:solidFill>
                <a:srgbClr val="002060"/>
              </a:solidFill>
            </a:endParaRPr>
          </a:p>
          <a:p>
            <a:r>
              <a:rPr lang="en-US" dirty="0">
                <a:solidFill>
                  <a:srgbClr val="002060"/>
                </a:solidFill>
              </a:rPr>
              <a:t>Facilitate conversations using 7 steps</a:t>
            </a:r>
          </a:p>
          <a:p>
            <a:r>
              <a:rPr lang="en-US" dirty="0">
                <a:solidFill>
                  <a:srgbClr val="002060"/>
                </a:solidFill>
              </a:rPr>
              <a:t>Actively support parents and caregivers </a:t>
            </a:r>
          </a:p>
          <a:p>
            <a:r>
              <a:rPr lang="en-US" dirty="0">
                <a:solidFill>
                  <a:srgbClr val="002060"/>
                </a:solidFill>
              </a:rPr>
              <a:t>Enhance the home visitor-parent partnership</a:t>
            </a:r>
          </a:p>
        </p:txBody>
      </p:sp>
      <p:pic>
        <p:nvPicPr>
          <p:cNvPr id="13" name="Content Placeholder 4">
            <a:extLst>
              <a:ext uri="{FF2B5EF4-FFF2-40B4-BE49-F238E27FC236}">
                <a16:creationId xmlns:a16="http://schemas.microsoft.com/office/drawing/2014/main" id="{6FC32D84-9D5D-DD65-7CAB-A1A7E7D9D448}"/>
              </a:ext>
            </a:extLst>
          </p:cNvPr>
          <p:cNvPicPr>
            <a:picLocks noChangeAspect="1"/>
          </p:cNvPicPr>
          <p:nvPr/>
        </p:nvPicPr>
        <p:blipFill>
          <a:blip r:embed="rId3"/>
          <a:srcRect l="1174"/>
          <a:stretch>
            <a:fillRect/>
          </a:stretch>
        </p:blipFill>
        <p:spPr>
          <a:xfrm>
            <a:off x="4998222" y="841248"/>
            <a:ext cx="6727931" cy="5276088"/>
          </a:xfrm>
          <a:prstGeom prst="rect">
            <a:avLst/>
          </a:prstGeom>
          <a:noFill/>
        </p:spPr>
      </p:pic>
    </p:spTree>
    <p:extLst>
      <p:ext uri="{BB962C8B-B14F-4D97-AF65-F5344CB8AC3E}">
        <p14:creationId xmlns:p14="http://schemas.microsoft.com/office/powerpoint/2010/main" val="2520582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C17E4-ED33-6FB0-9C7C-4E0A9DFA5CDA}"/>
              </a:ext>
            </a:extLst>
          </p:cNvPr>
          <p:cNvSpPr>
            <a:spLocks noGrp="1"/>
          </p:cNvSpPr>
          <p:nvPr>
            <p:ph type="title"/>
          </p:nvPr>
        </p:nvSpPr>
        <p:spPr>
          <a:xfrm>
            <a:off x="6417733" y="490538"/>
            <a:ext cx="5291663" cy="759764"/>
          </a:xfrm>
        </p:spPr>
        <p:txBody>
          <a:bodyPr anchor="b">
            <a:normAutofit/>
          </a:bodyPr>
          <a:lstStyle/>
          <a:p>
            <a:pPr algn="ctr"/>
            <a:r>
              <a:rPr lang="en-US" sz="4000" b="1" dirty="0">
                <a:solidFill>
                  <a:srgbClr val="002060"/>
                </a:solidFill>
              </a:rPr>
              <a:t>Celebrate Progress!</a:t>
            </a:r>
          </a:p>
        </p:txBody>
      </p:sp>
      <p:pic>
        <p:nvPicPr>
          <p:cNvPr id="6" name="Picture 5" descr="A baby sitting on a rock&#10;&#10;AI-generated content may be incorrect.">
            <a:extLst>
              <a:ext uri="{FF2B5EF4-FFF2-40B4-BE49-F238E27FC236}">
                <a16:creationId xmlns:a16="http://schemas.microsoft.com/office/drawing/2014/main" id="{56DFB8E2-0096-0F9C-66CD-AEE6AB059037}"/>
              </a:ext>
            </a:extLst>
          </p:cNvPr>
          <p:cNvPicPr>
            <a:picLocks noChangeAspect="1"/>
          </p:cNvPicPr>
          <p:nvPr/>
        </p:nvPicPr>
        <p:blipFill>
          <a:blip r:embed="rId3"/>
          <a:srcRect b="10021"/>
          <a:stretch>
            <a:fillRect/>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146A28E3-E6DE-184D-ED65-37FF50374B2C}"/>
              </a:ext>
            </a:extLst>
          </p:cNvPr>
          <p:cNvSpPr>
            <a:spLocks noGrp="1"/>
          </p:cNvSpPr>
          <p:nvPr>
            <p:ph idx="1"/>
          </p:nvPr>
        </p:nvSpPr>
        <p:spPr>
          <a:xfrm>
            <a:off x="6417734" y="1679510"/>
            <a:ext cx="5291663" cy="4687951"/>
          </a:xfrm>
          <a:solidFill>
            <a:srgbClr val="FFC000"/>
          </a:solidFill>
        </p:spPr>
        <p:txBody>
          <a:bodyPr>
            <a:noAutofit/>
          </a:bodyPr>
          <a:lstStyle/>
          <a:p>
            <a:pPr marL="0" indent="0" algn="ctr">
              <a:buNone/>
            </a:pPr>
            <a:endParaRPr lang="en-US" dirty="0">
              <a:solidFill>
                <a:srgbClr val="002060"/>
              </a:solidFill>
            </a:endParaRPr>
          </a:p>
          <a:p>
            <a:pPr marL="0" indent="0" algn="ctr">
              <a:buNone/>
            </a:pPr>
            <a:r>
              <a:rPr lang="en-US" dirty="0">
                <a:solidFill>
                  <a:srgbClr val="002060"/>
                </a:solidFill>
              </a:rPr>
              <a:t>It's wonderful to see you and Jessie today! I noticed her reaching for you, saying "up, up," and that big smile when you picked her up—so sweet! She's clearly using words to express her needs. What other new things have you seen her learning?</a:t>
            </a:r>
            <a:endParaRPr lang="en-US" dirty="0">
              <a:solidFill>
                <a:srgbClr val="002060"/>
              </a:solidFill>
              <a:effectLst/>
            </a:endParaRPr>
          </a:p>
        </p:txBody>
      </p:sp>
    </p:spTree>
    <p:extLst>
      <p:ext uri="{BB962C8B-B14F-4D97-AF65-F5344CB8AC3E}">
        <p14:creationId xmlns:p14="http://schemas.microsoft.com/office/powerpoint/2010/main" val="3365096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039D91A-5A4D-44E5-3FD1-46F9C98D9CCC}"/>
            </a:ext>
          </a:extLst>
        </p:cNvPr>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holding a baby&#10;&#10;AI-generated content may be incorrect.">
            <a:extLst>
              <a:ext uri="{FF2B5EF4-FFF2-40B4-BE49-F238E27FC236}">
                <a16:creationId xmlns:a16="http://schemas.microsoft.com/office/drawing/2014/main" id="{C3C1CC68-BA21-F0FA-3A73-3F2B4399B7EB}"/>
              </a:ext>
            </a:extLst>
          </p:cNvPr>
          <p:cNvPicPr>
            <a:picLocks noChangeAspect="1"/>
          </p:cNvPicPr>
          <p:nvPr/>
        </p:nvPicPr>
        <p:blipFill>
          <a:blip r:embed="rId3"/>
          <a:srcRect l="13506" r="7182"/>
          <a:stretch>
            <a:fillRect/>
          </a:stretch>
        </p:blipFill>
        <p:spPr>
          <a:xfrm>
            <a:off x="2522356" y="10"/>
            <a:ext cx="9669642" cy="6857990"/>
          </a:xfrm>
          <a:prstGeom prst="rect">
            <a:avLst/>
          </a:prstGeom>
        </p:spPr>
      </p:pic>
      <p:sp>
        <p:nvSpPr>
          <p:cNvPr id="33" name="Rectangle 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15C85AE-D10C-2807-AA15-7DDA55BCBEBE}"/>
              </a:ext>
            </a:extLst>
          </p:cNvPr>
          <p:cNvSpPr>
            <a:spLocks noGrp="1"/>
          </p:cNvSpPr>
          <p:nvPr>
            <p:ph type="title"/>
          </p:nvPr>
        </p:nvSpPr>
        <p:spPr>
          <a:xfrm>
            <a:off x="375371" y="298938"/>
            <a:ext cx="3968029" cy="1301257"/>
          </a:xfrm>
        </p:spPr>
        <p:txBody>
          <a:bodyPr>
            <a:normAutofit/>
          </a:bodyPr>
          <a:lstStyle/>
          <a:p>
            <a:r>
              <a:rPr lang="en-US" sz="4000" b="1" dirty="0">
                <a:solidFill>
                  <a:srgbClr val="002060"/>
                </a:solidFill>
              </a:rPr>
              <a:t>Does Anyone </a:t>
            </a:r>
            <a:br>
              <a:rPr lang="en-US" sz="4000" b="1" dirty="0">
                <a:solidFill>
                  <a:srgbClr val="002060"/>
                </a:solidFill>
              </a:rPr>
            </a:br>
            <a:r>
              <a:rPr lang="en-US" sz="4000" b="1" dirty="0">
                <a:solidFill>
                  <a:srgbClr val="002060"/>
                </a:solidFill>
              </a:rPr>
              <a:t>Have a Concern?</a:t>
            </a:r>
          </a:p>
        </p:txBody>
      </p:sp>
      <p:sp>
        <p:nvSpPr>
          <p:cNvPr id="3" name="Content Placeholder 2">
            <a:extLst>
              <a:ext uri="{FF2B5EF4-FFF2-40B4-BE49-F238E27FC236}">
                <a16:creationId xmlns:a16="http://schemas.microsoft.com/office/drawing/2014/main" id="{326CF269-83D4-323B-20BB-45190AE2AB4A}"/>
              </a:ext>
            </a:extLst>
          </p:cNvPr>
          <p:cNvSpPr>
            <a:spLocks noGrp="1"/>
          </p:cNvSpPr>
          <p:nvPr>
            <p:ph idx="1"/>
          </p:nvPr>
        </p:nvSpPr>
        <p:spPr>
          <a:xfrm>
            <a:off x="375371" y="1965315"/>
            <a:ext cx="4747845" cy="4423789"/>
          </a:xfrm>
        </p:spPr>
        <p:txBody>
          <a:bodyPr>
            <a:normAutofit/>
          </a:bodyPr>
          <a:lstStyle/>
          <a:p>
            <a:pPr marL="0" indent="0">
              <a:buNone/>
            </a:pPr>
            <a:r>
              <a:rPr lang="en-US" dirty="0">
                <a:solidFill>
                  <a:srgbClr val="002060"/>
                </a:solidFill>
              </a:rPr>
              <a:t>Thank you for completing the screening tool—it’s so helpful to understand your child’s world at home. Today, I’d love to hear more about what you shared, celebrate new milestones, and discuss any concerns you might have. Together, we can plan the next steps. How does that sound?</a:t>
            </a:r>
            <a:endParaRPr lang="en-US" dirty="0">
              <a:solidFill>
                <a:srgbClr val="002060"/>
              </a:solidFill>
              <a:effectLst/>
            </a:endParaRPr>
          </a:p>
        </p:txBody>
      </p:sp>
    </p:spTree>
    <p:extLst>
      <p:ext uri="{BB962C8B-B14F-4D97-AF65-F5344CB8AC3E}">
        <p14:creationId xmlns:p14="http://schemas.microsoft.com/office/powerpoint/2010/main" val="1432894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B6BA79A-BA1E-7866-5BDB-A3F69BE980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DACA4E-5A8D-EFCC-5763-395C0E801DB4}"/>
              </a:ext>
            </a:extLst>
          </p:cNvPr>
          <p:cNvSpPr>
            <a:spLocks noGrp="1"/>
          </p:cNvSpPr>
          <p:nvPr>
            <p:ph type="title"/>
          </p:nvPr>
        </p:nvSpPr>
        <p:spPr>
          <a:xfrm>
            <a:off x="6417734" y="490538"/>
            <a:ext cx="5291663" cy="740386"/>
          </a:xfrm>
        </p:spPr>
        <p:txBody>
          <a:bodyPr anchor="b">
            <a:normAutofit/>
          </a:bodyPr>
          <a:lstStyle/>
          <a:p>
            <a:pPr algn="ctr"/>
            <a:r>
              <a:rPr lang="en-US" sz="4000" b="1" dirty="0">
                <a:solidFill>
                  <a:srgbClr val="002060"/>
                </a:solidFill>
              </a:rPr>
              <a:t>Do We Agree?</a:t>
            </a:r>
          </a:p>
        </p:txBody>
      </p:sp>
      <p:pic>
        <p:nvPicPr>
          <p:cNvPr id="5" name="Picture 4" descr="A person in a yellow shirt&#10;&#10;AI-generated content may be incorrect.">
            <a:extLst>
              <a:ext uri="{FF2B5EF4-FFF2-40B4-BE49-F238E27FC236}">
                <a16:creationId xmlns:a16="http://schemas.microsoft.com/office/drawing/2014/main" id="{192CBD3C-CDEA-0AF9-2AC4-E1401F179908}"/>
              </a:ext>
            </a:extLst>
          </p:cNvPr>
          <p:cNvPicPr>
            <a:picLocks noChangeAspect="1"/>
          </p:cNvPicPr>
          <p:nvPr/>
        </p:nvPicPr>
        <p:blipFill>
          <a:blip r:embed="rId3"/>
          <a:srcRect r="36874" b="-1"/>
          <a:stretch>
            <a:fillRect/>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BC7BC598-9FAF-6CB0-55D1-327A1EB86AEE}"/>
              </a:ext>
            </a:extLst>
          </p:cNvPr>
          <p:cNvSpPr>
            <a:spLocks noGrp="1"/>
          </p:cNvSpPr>
          <p:nvPr>
            <p:ph idx="1"/>
          </p:nvPr>
        </p:nvSpPr>
        <p:spPr>
          <a:xfrm>
            <a:off x="6417734" y="1441938"/>
            <a:ext cx="5555191" cy="5416062"/>
          </a:xfrm>
          <a:solidFill>
            <a:schemeClr val="bg1"/>
          </a:solidFill>
        </p:spPr>
        <p:txBody>
          <a:bodyPr>
            <a:normAutofit lnSpcReduction="10000"/>
          </a:bodyPr>
          <a:lstStyle/>
          <a:p>
            <a:pPr marL="0" indent="0">
              <a:buNone/>
            </a:pPr>
            <a:r>
              <a:rPr lang="en-US" dirty="0">
                <a:solidFill>
                  <a:srgbClr val="002060"/>
                </a:solidFill>
              </a:rPr>
              <a:t>It’s amazing to hear about Jessie’s progress, and I’ve noticed it during my visits too! Are there any concerns about her development? No? That’s great—it sounds like she’s thriving. </a:t>
            </a:r>
          </a:p>
          <a:p>
            <a:pPr marL="0" indent="0">
              <a:buNone/>
            </a:pPr>
            <a:r>
              <a:rPr lang="en-US" dirty="0">
                <a:solidFill>
                  <a:srgbClr val="002060"/>
                </a:solidFill>
              </a:rPr>
              <a:t>Looking at the screening tool, you shared fun examples of her skills across many areas. The results tell us to look closer at her language a bit more. I’ll mark “No” for now, as there’s some discrepancy, so we can keep discussing and learning more together.  </a:t>
            </a:r>
          </a:p>
        </p:txBody>
      </p:sp>
    </p:spTree>
    <p:extLst>
      <p:ext uri="{BB962C8B-B14F-4D97-AF65-F5344CB8AC3E}">
        <p14:creationId xmlns:p14="http://schemas.microsoft.com/office/powerpoint/2010/main" val="2986000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FD3DB9-E50F-0669-3EC4-753E0C82365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989ED8-E33B-FAFE-8ACB-052E1FA2C11B}"/>
              </a:ext>
            </a:extLst>
          </p:cNvPr>
          <p:cNvSpPr>
            <a:spLocks noGrp="1"/>
          </p:cNvSpPr>
          <p:nvPr>
            <p:ph type="title"/>
          </p:nvPr>
        </p:nvSpPr>
        <p:spPr>
          <a:xfrm>
            <a:off x="640079" y="325369"/>
            <a:ext cx="4670097" cy="1624413"/>
          </a:xfrm>
        </p:spPr>
        <p:txBody>
          <a:bodyPr anchor="b">
            <a:normAutofit/>
          </a:bodyPr>
          <a:lstStyle/>
          <a:p>
            <a:r>
              <a:rPr lang="en-US" sz="4000" b="1" dirty="0">
                <a:solidFill>
                  <a:srgbClr val="002060"/>
                </a:solidFill>
              </a:rPr>
              <a:t>What is the Child’s Behavior Telling Us?</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B05C8CF-AA55-2DD5-EEDB-D97BB5AA13D3}"/>
              </a:ext>
            </a:extLst>
          </p:cNvPr>
          <p:cNvSpPr>
            <a:spLocks noGrp="1"/>
          </p:cNvSpPr>
          <p:nvPr>
            <p:ph idx="1"/>
          </p:nvPr>
        </p:nvSpPr>
        <p:spPr>
          <a:xfrm>
            <a:off x="175846" y="2760784"/>
            <a:ext cx="5134330" cy="4097215"/>
          </a:xfrm>
          <a:noFill/>
        </p:spPr>
        <p:txBody>
          <a:bodyPr>
            <a:normAutofit fontScale="92500"/>
          </a:bodyPr>
          <a:lstStyle/>
          <a:p>
            <a:pPr marL="0" indent="0">
              <a:buNone/>
            </a:pPr>
            <a:r>
              <a:rPr lang="en-US" dirty="0">
                <a:solidFill>
                  <a:srgbClr val="002060"/>
                </a:solidFill>
              </a:rPr>
              <a:t>I heard her chatting when I arrived—she is so excited!  You mentioned she’s picking up new words…. let’s see how many words she’s using to help understand her development, as the screener flagged this area. Can you share more about what she’s saying at home? Do others understand her? And when they don’t, how does she respond?</a:t>
            </a:r>
          </a:p>
          <a:p>
            <a:pPr marL="0" indent="0">
              <a:buNone/>
            </a:pPr>
            <a:endParaRPr lang="en-US" sz="2000" dirty="0"/>
          </a:p>
        </p:txBody>
      </p:sp>
      <p:pic>
        <p:nvPicPr>
          <p:cNvPr id="5" name="Picture 4" descr="A close-up of a baby&#10;&#10;AI-generated content may be incorrect.">
            <a:extLst>
              <a:ext uri="{FF2B5EF4-FFF2-40B4-BE49-F238E27FC236}">
                <a16:creationId xmlns:a16="http://schemas.microsoft.com/office/drawing/2014/main" id="{F35AD23C-8887-3617-9BE5-93E9AF73D8CA}"/>
              </a:ext>
            </a:extLst>
          </p:cNvPr>
          <p:cNvPicPr>
            <a:picLocks noChangeAspect="1"/>
          </p:cNvPicPr>
          <p:nvPr/>
        </p:nvPicPr>
        <p:blipFill>
          <a:blip r:embed="rId3"/>
          <a:srcRect l="11399" r="21648"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13578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AC5426-7676-F311-757E-596B29DFB1C1}"/>
            </a:ext>
          </a:extLst>
        </p:cNvPr>
        <p:cNvGrpSpPr/>
        <p:nvPr/>
      </p:nvGrpSpPr>
      <p:grpSpPr>
        <a:xfrm>
          <a:off x="0" y="0"/>
          <a:ext cx="0" cy="0"/>
          <a:chOff x="0" y="0"/>
          <a:chExt cx="0" cy="0"/>
        </a:xfrm>
      </p:grpSpPr>
      <p:sp useBgFill="1">
        <p:nvSpPr>
          <p:cNvPr id="22"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and a child sitting in a chair reading a book&#10;&#10;AI-generated content may be incorrect.">
            <a:extLst>
              <a:ext uri="{FF2B5EF4-FFF2-40B4-BE49-F238E27FC236}">
                <a16:creationId xmlns:a16="http://schemas.microsoft.com/office/drawing/2014/main" id="{EFFE7BE6-C073-E204-21E2-01A87AE65CA4}"/>
              </a:ext>
            </a:extLst>
          </p:cNvPr>
          <p:cNvPicPr>
            <a:picLocks noChangeAspect="1"/>
          </p:cNvPicPr>
          <p:nvPr/>
        </p:nvPicPr>
        <p:blipFill>
          <a:blip r:embed="rId3"/>
          <a:srcRect l="3349" r="25348" b="-1"/>
          <a:stretch>
            <a:fillRect/>
          </a:stretch>
        </p:blipFill>
        <p:spPr>
          <a:xfrm rot="5400000">
            <a:off x="-723903" y="723900"/>
            <a:ext cx="6858002" cy="5410198"/>
          </a:xfrm>
          <a:prstGeom prst="rect">
            <a:avLst/>
          </a:prstGeom>
        </p:spPr>
      </p:pic>
      <p:sp useBgFill="1">
        <p:nvSpPr>
          <p:cNvPr id="24" name="Rectangle 23">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1E39A6-968C-FED1-BBAB-53F0605C3B86}"/>
              </a:ext>
            </a:extLst>
          </p:cNvPr>
          <p:cNvSpPr>
            <a:spLocks noGrp="1"/>
          </p:cNvSpPr>
          <p:nvPr>
            <p:ph type="title"/>
          </p:nvPr>
        </p:nvSpPr>
        <p:spPr>
          <a:xfrm>
            <a:off x="6115317" y="405685"/>
            <a:ext cx="5464968" cy="1559301"/>
          </a:xfrm>
        </p:spPr>
        <p:txBody>
          <a:bodyPr>
            <a:normAutofit/>
          </a:bodyPr>
          <a:lstStyle/>
          <a:p>
            <a:r>
              <a:rPr lang="en-US" sz="4000" b="1" dirty="0">
                <a:solidFill>
                  <a:srgbClr val="002060"/>
                </a:solidFill>
              </a:rPr>
              <a:t>What Are Your Hopes for Your Child?</a:t>
            </a:r>
          </a:p>
        </p:txBody>
      </p:sp>
      <p:sp>
        <p:nvSpPr>
          <p:cNvPr id="3" name="Content Placeholder 2">
            <a:extLst>
              <a:ext uri="{FF2B5EF4-FFF2-40B4-BE49-F238E27FC236}">
                <a16:creationId xmlns:a16="http://schemas.microsoft.com/office/drawing/2014/main" id="{B470E10E-16B9-DD1C-BB3B-EACD52BF25BF}"/>
              </a:ext>
            </a:extLst>
          </p:cNvPr>
          <p:cNvSpPr>
            <a:spLocks noGrp="1"/>
          </p:cNvSpPr>
          <p:nvPr>
            <p:ph idx="1"/>
          </p:nvPr>
        </p:nvSpPr>
        <p:spPr>
          <a:xfrm>
            <a:off x="6115317" y="2743200"/>
            <a:ext cx="5247340" cy="3496878"/>
          </a:xfrm>
        </p:spPr>
        <p:txBody>
          <a:bodyPr anchor="ctr">
            <a:normAutofit fontScale="92500"/>
          </a:bodyPr>
          <a:lstStyle/>
          <a:p>
            <a:pPr marL="0" indent="0">
              <a:buNone/>
            </a:pPr>
            <a:r>
              <a:rPr lang="en-US" sz="3200" dirty="0">
                <a:solidFill>
                  <a:srgbClr val="002060"/>
                </a:solidFill>
              </a:rPr>
              <a:t>I’m thrilled to see your child’s progress! To make sure we are on the same page, I’d love to hear what you hope to see in her development over the next few months, especially in areas where we have some questions.</a:t>
            </a:r>
            <a:endParaRPr lang="en-US" sz="3200" dirty="0">
              <a:solidFill>
                <a:srgbClr val="002060"/>
              </a:solidFill>
              <a:effectLst/>
            </a:endParaRPr>
          </a:p>
        </p:txBody>
      </p:sp>
    </p:spTree>
    <p:extLst>
      <p:ext uri="{BB962C8B-B14F-4D97-AF65-F5344CB8AC3E}">
        <p14:creationId xmlns:p14="http://schemas.microsoft.com/office/powerpoint/2010/main" val="1972012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3E2B7B-14DA-3318-7C73-CBF40273EDD9}"/>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803386D-8EC0-490A-9296-FAFCF1ADA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C4720EDA-E218-43A9-8817-08F09F4DB6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30" name="Rectangle 29">
            <a:extLst>
              <a:ext uri="{FF2B5EF4-FFF2-40B4-BE49-F238E27FC236}">
                <a16:creationId xmlns:a16="http://schemas.microsoft.com/office/drawing/2014/main" id="{D87C4F29-0DC4-4901-A2FD-7C88889E6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E6A781BA-2341-444F-811D-870633C4F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678" y="0"/>
            <a:ext cx="11145980" cy="6870723"/>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680A2E68-DEE7-52D5-55E9-88F9FA8A8967}"/>
              </a:ext>
            </a:extLst>
          </p:cNvPr>
          <p:cNvSpPr>
            <a:spLocks noGrp="1"/>
          </p:cNvSpPr>
          <p:nvPr>
            <p:ph type="title"/>
          </p:nvPr>
        </p:nvSpPr>
        <p:spPr>
          <a:xfrm>
            <a:off x="1191965" y="552810"/>
            <a:ext cx="4804659" cy="1359117"/>
          </a:xfrm>
        </p:spPr>
        <p:txBody>
          <a:bodyPr anchor="b">
            <a:normAutofit/>
          </a:bodyPr>
          <a:lstStyle/>
          <a:p>
            <a:r>
              <a:rPr lang="en-US" sz="4800" b="1" dirty="0"/>
              <a:t> </a:t>
            </a:r>
            <a:r>
              <a:rPr lang="en-US" sz="4000" b="1" dirty="0">
                <a:solidFill>
                  <a:srgbClr val="002060"/>
                </a:solidFill>
              </a:rPr>
              <a:t>Let’s Discuss</a:t>
            </a:r>
            <a:endParaRPr lang="en-US" sz="4800" b="1" dirty="0">
              <a:solidFill>
                <a:srgbClr val="002060"/>
              </a:solidFill>
            </a:endParaRPr>
          </a:p>
        </p:txBody>
      </p:sp>
      <p:sp>
        <p:nvSpPr>
          <p:cNvPr id="3" name="Content Placeholder 2">
            <a:extLst>
              <a:ext uri="{FF2B5EF4-FFF2-40B4-BE49-F238E27FC236}">
                <a16:creationId xmlns:a16="http://schemas.microsoft.com/office/drawing/2014/main" id="{E2C6271F-8F05-D92A-C3ED-81031E39BCB8}"/>
              </a:ext>
            </a:extLst>
          </p:cNvPr>
          <p:cNvSpPr>
            <a:spLocks noGrp="1"/>
          </p:cNvSpPr>
          <p:nvPr>
            <p:ph idx="1"/>
          </p:nvPr>
        </p:nvSpPr>
        <p:spPr>
          <a:xfrm>
            <a:off x="1191965" y="2464737"/>
            <a:ext cx="4804659" cy="3836067"/>
          </a:xfrm>
        </p:spPr>
        <p:txBody>
          <a:bodyPr anchor="t">
            <a:normAutofit/>
          </a:bodyPr>
          <a:lstStyle/>
          <a:p>
            <a:pPr marL="0" indent="0">
              <a:buNone/>
            </a:pPr>
            <a:r>
              <a:rPr lang="en-US" dirty="0">
                <a:solidFill>
                  <a:srgbClr val="002060"/>
                </a:solidFill>
              </a:rPr>
              <a:t>“It looks like we see some things differently. I want to be sure I understand what you see so that we can work together to help your child make the progress you want.</a:t>
            </a:r>
          </a:p>
          <a:p>
            <a:pPr marL="0" indent="0">
              <a:buNone/>
            </a:pPr>
            <a:r>
              <a:rPr lang="en-US" dirty="0">
                <a:solidFill>
                  <a:srgbClr val="002060"/>
                </a:solidFill>
              </a:rPr>
              <a:t> </a:t>
            </a:r>
          </a:p>
          <a:p>
            <a:pPr marL="0" indent="0">
              <a:buNone/>
            </a:pPr>
            <a:r>
              <a:rPr lang="en-US" dirty="0">
                <a:solidFill>
                  <a:srgbClr val="002060"/>
                </a:solidFill>
              </a:rPr>
              <a:t>How can we best do that?” </a:t>
            </a:r>
          </a:p>
        </p:txBody>
      </p:sp>
      <p:pic>
        <p:nvPicPr>
          <p:cNvPr id="5" name="Picture 4" descr="A close-up of a baby's hand&#10;&#10;AI-generated content may be incorrect.">
            <a:extLst>
              <a:ext uri="{FF2B5EF4-FFF2-40B4-BE49-F238E27FC236}">
                <a16:creationId xmlns:a16="http://schemas.microsoft.com/office/drawing/2014/main" id="{66EC4D92-867B-ED02-EF65-E7D1002661F0}"/>
              </a:ext>
            </a:extLst>
          </p:cNvPr>
          <p:cNvPicPr>
            <a:picLocks noChangeAspect="1"/>
          </p:cNvPicPr>
          <p:nvPr/>
        </p:nvPicPr>
        <p:blipFill>
          <a:blip r:embed="rId4"/>
          <a:srcRect r="404" b="-3"/>
          <a:stretch>
            <a:fillRect/>
          </a:stretch>
        </p:blipFill>
        <p:spPr>
          <a:xfrm>
            <a:off x="6381684" y="163375"/>
            <a:ext cx="5093140" cy="6514564"/>
          </a:xfrm>
          <a:prstGeom prst="rect">
            <a:avLst/>
          </a:prstGeom>
        </p:spPr>
      </p:pic>
    </p:spTree>
    <p:extLst>
      <p:ext uri="{BB962C8B-B14F-4D97-AF65-F5344CB8AC3E}">
        <p14:creationId xmlns:p14="http://schemas.microsoft.com/office/powerpoint/2010/main" val="4074106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C0C5A5-0139-2F74-7432-6541565C775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891724-8035-6AC3-003D-E3EB20BA751E}"/>
              </a:ext>
            </a:extLst>
          </p:cNvPr>
          <p:cNvSpPr>
            <a:spLocks noGrp="1"/>
          </p:cNvSpPr>
          <p:nvPr>
            <p:ph type="title"/>
          </p:nvPr>
        </p:nvSpPr>
        <p:spPr>
          <a:xfrm>
            <a:off x="1371599" y="294538"/>
            <a:ext cx="9895951" cy="1033669"/>
          </a:xfrm>
        </p:spPr>
        <p:txBody>
          <a:bodyPr>
            <a:normAutofit/>
          </a:bodyPr>
          <a:lstStyle/>
          <a:p>
            <a:r>
              <a:rPr lang="en-US" sz="4000" b="1">
                <a:solidFill>
                  <a:srgbClr val="FFFFFF"/>
                </a:solidFill>
              </a:rPr>
              <a:t> Let’s Make More Progress – Next Steps</a:t>
            </a:r>
          </a:p>
        </p:txBody>
      </p:sp>
      <p:sp>
        <p:nvSpPr>
          <p:cNvPr id="3" name="Content Placeholder 2">
            <a:extLst>
              <a:ext uri="{FF2B5EF4-FFF2-40B4-BE49-F238E27FC236}">
                <a16:creationId xmlns:a16="http://schemas.microsoft.com/office/drawing/2014/main" id="{19E1838D-3E99-A0CB-740B-219BA64AE4BD}"/>
              </a:ext>
            </a:extLst>
          </p:cNvPr>
          <p:cNvSpPr>
            <a:spLocks noGrp="1"/>
          </p:cNvSpPr>
          <p:nvPr>
            <p:ph idx="1"/>
          </p:nvPr>
        </p:nvSpPr>
        <p:spPr>
          <a:xfrm>
            <a:off x="459351" y="2064326"/>
            <a:ext cx="11247740" cy="4391891"/>
          </a:xfrm>
        </p:spPr>
        <p:txBody>
          <a:bodyPr anchor="ctr">
            <a:normAutofit fontScale="92500" lnSpcReduction="10000"/>
          </a:bodyPr>
          <a:lstStyle/>
          <a:p>
            <a:pPr marL="0" indent="0">
              <a:buNone/>
            </a:pPr>
            <a:r>
              <a:rPr lang="en-US" sz="3200" dirty="0">
                <a:solidFill>
                  <a:srgbClr val="002060"/>
                </a:solidFill>
              </a:rPr>
              <a:t>“Let’s explore what comes next. These steps feel important to both of us, and I’d love to add a few more suggestions- what would you like to see next?”</a:t>
            </a:r>
          </a:p>
          <a:p>
            <a:pPr marL="0" indent="0">
              <a:buNone/>
            </a:pPr>
            <a:endParaRPr lang="en-US" sz="3200" dirty="0">
              <a:solidFill>
                <a:srgbClr val="002060"/>
              </a:solidFill>
            </a:endParaRPr>
          </a:p>
          <a:p>
            <a:pPr lvl="1"/>
            <a:r>
              <a:rPr lang="en-US" sz="3200" dirty="0">
                <a:solidFill>
                  <a:srgbClr val="002060"/>
                </a:solidFill>
              </a:rPr>
              <a:t>Re-screen in two months and review progress</a:t>
            </a:r>
          </a:p>
          <a:p>
            <a:pPr lvl="1"/>
            <a:r>
              <a:rPr lang="en-US" sz="3200" dirty="0">
                <a:solidFill>
                  <a:srgbClr val="002060"/>
                </a:solidFill>
              </a:rPr>
              <a:t>Share the screening results and concerns with your health care provider</a:t>
            </a:r>
          </a:p>
          <a:p>
            <a:pPr lvl="1"/>
            <a:r>
              <a:rPr lang="en-US" sz="3200" dirty="0">
                <a:solidFill>
                  <a:srgbClr val="002060"/>
                </a:solidFill>
              </a:rPr>
              <a:t>Connect with the FIT early intervention program</a:t>
            </a:r>
          </a:p>
          <a:p>
            <a:pPr marL="0" indent="0">
              <a:buNone/>
            </a:pPr>
            <a:endParaRPr lang="en-US" sz="3200" dirty="0">
              <a:solidFill>
                <a:srgbClr val="002060"/>
              </a:solidFill>
            </a:endParaRPr>
          </a:p>
          <a:p>
            <a:pPr marL="0" indent="0">
              <a:buNone/>
            </a:pPr>
            <a:r>
              <a:rPr lang="en-US" sz="3200" dirty="0">
                <a:solidFill>
                  <a:srgbClr val="002060"/>
                </a:solidFill>
              </a:rPr>
              <a:t>“What questions do you have about this journey?”</a:t>
            </a:r>
          </a:p>
        </p:txBody>
      </p:sp>
    </p:spTree>
    <p:extLst>
      <p:ext uri="{BB962C8B-B14F-4D97-AF65-F5344CB8AC3E}">
        <p14:creationId xmlns:p14="http://schemas.microsoft.com/office/powerpoint/2010/main" val="1203536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women sitting in chairs&#10;&#10;AI-generated content may be incorrect.">
            <a:extLst>
              <a:ext uri="{FF2B5EF4-FFF2-40B4-BE49-F238E27FC236}">
                <a16:creationId xmlns:a16="http://schemas.microsoft.com/office/drawing/2014/main" id="{52437BDD-6EF4-68AA-BE5A-642AC9EC2EC5}"/>
              </a:ext>
            </a:extLst>
          </p:cNvPr>
          <p:cNvPicPr>
            <a:picLocks noChangeAspect="1"/>
          </p:cNvPicPr>
          <p:nvPr/>
        </p:nvPicPr>
        <p:blipFill>
          <a:blip r:embed="rId3"/>
          <a:srcRect r="2" b="2397"/>
          <a:stretch>
            <a:fillRect/>
          </a:stretch>
        </p:blipFill>
        <p:spPr>
          <a:xfrm>
            <a:off x="-1" y="-2"/>
            <a:ext cx="5410198" cy="6858002"/>
          </a:xfrm>
          <a:prstGeom prst="rect">
            <a:avLst/>
          </a:prstGeom>
        </p:spPr>
      </p:pic>
      <p:sp useBgFill="1">
        <p:nvSpPr>
          <p:cNvPr id="14" name="Rectangle 13">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F65580-F852-645D-EBF1-24C2FF2653D4}"/>
              </a:ext>
            </a:extLst>
          </p:cNvPr>
          <p:cNvSpPr>
            <a:spLocks noGrp="1"/>
          </p:cNvSpPr>
          <p:nvPr>
            <p:ph type="title"/>
          </p:nvPr>
        </p:nvSpPr>
        <p:spPr>
          <a:xfrm>
            <a:off x="6115317" y="405685"/>
            <a:ext cx="5464968" cy="1559301"/>
          </a:xfrm>
        </p:spPr>
        <p:txBody>
          <a:bodyPr>
            <a:normAutofit/>
          </a:bodyPr>
          <a:lstStyle/>
          <a:p>
            <a:r>
              <a:rPr lang="en-US" sz="4000" b="1" dirty="0">
                <a:solidFill>
                  <a:srgbClr val="002060"/>
                </a:solidFill>
              </a:rPr>
              <a:t>Pair and Share</a:t>
            </a:r>
          </a:p>
        </p:txBody>
      </p:sp>
      <p:sp>
        <p:nvSpPr>
          <p:cNvPr id="3" name="Content Placeholder 2">
            <a:extLst>
              <a:ext uri="{FF2B5EF4-FFF2-40B4-BE49-F238E27FC236}">
                <a16:creationId xmlns:a16="http://schemas.microsoft.com/office/drawing/2014/main" id="{BB7FC769-5B47-BBF8-7CC3-5B65DC99AC06}"/>
              </a:ext>
            </a:extLst>
          </p:cNvPr>
          <p:cNvSpPr>
            <a:spLocks noGrp="1"/>
          </p:cNvSpPr>
          <p:nvPr>
            <p:ph idx="1"/>
          </p:nvPr>
        </p:nvSpPr>
        <p:spPr>
          <a:xfrm>
            <a:off x="5952458" y="2535382"/>
            <a:ext cx="5934741" cy="3704696"/>
          </a:xfrm>
        </p:spPr>
        <p:txBody>
          <a:bodyPr anchor="ctr">
            <a:normAutofit/>
          </a:bodyPr>
          <a:lstStyle/>
          <a:p>
            <a:pPr marL="514350" indent="-514350">
              <a:buFont typeface="+mj-lt"/>
              <a:buAutoNum type="arabicPeriod"/>
            </a:pPr>
            <a:r>
              <a:rPr lang="en-US" dirty="0">
                <a:solidFill>
                  <a:srgbClr val="002060"/>
                </a:solidFill>
              </a:rPr>
              <a:t>Find a partner</a:t>
            </a:r>
          </a:p>
          <a:p>
            <a:pPr marL="514350" indent="-514350">
              <a:buFont typeface="+mj-lt"/>
              <a:buAutoNum type="arabicPeriod"/>
            </a:pPr>
            <a:r>
              <a:rPr lang="en-US" dirty="0">
                <a:solidFill>
                  <a:srgbClr val="002060"/>
                </a:solidFill>
              </a:rPr>
              <a:t>Choose who will be the parent and who will be the Home Visitor</a:t>
            </a:r>
          </a:p>
          <a:p>
            <a:pPr marL="514350" indent="-514350">
              <a:buFont typeface="+mj-lt"/>
              <a:buAutoNum type="arabicPeriod"/>
            </a:pPr>
            <a:r>
              <a:rPr lang="en-US" dirty="0">
                <a:solidFill>
                  <a:srgbClr val="002060"/>
                </a:solidFill>
              </a:rPr>
              <a:t>Practice sharing next steps using script on next slide </a:t>
            </a:r>
          </a:p>
          <a:p>
            <a:pPr marL="514350" indent="-514350">
              <a:buFont typeface="+mj-lt"/>
              <a:buAutoNum type="arabicPeriod"/>
            </a:pPr>
            <a:r>
              <a:rPr lang="en-US" dirty="0">
                <a:solidFill>
                  <a:srgbClr val="002060"/>
                </a:solidFill>
              </a:rPr>
              <a:t>Switch roles after 3 minutes</a:t>
            </a:r>
          </a:p>
          <a:p>
            <a:pPr marL="0" indent="0">
              <a:buNone/>
            </a:pPr>
            <a:endParaRPr lang="en-US" sz="2000" b="1" dirty="0"/>
          </a:p>
          <a:p>
            <a:pPr marL="0" indent="0">
              <a:buNone/>
            </a:pPr>
            <a:endParaRPr lang="en-US" sz="2000" dirty="0"/>
          </a:p>
        </p:txBody>
      </p:sp>
    </p:spTree>
    <p:extLst>
      <p:ext uri="{BB962C8B-B14F-4D97-AF65-F5344CB8AC3E}">
        <p14:creationId xmlns:p14="http://schemas.microsoft.com/office/powerpoint/2010/main" val="1857022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F243DF-1FE9-01BE-435F-1729F4AB3DE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solidFill>
                  <a:srgbClr val="002060"/>
                </a:solidFill>
              </a:rPr>
              <a:t>Learning </a:t>
            </a:r>
            <a:br>
              <a:rPr lang="en-US" sz="5400" dirty="0">
                <a:solidFill>
                  <a:srgbClr val="002060"/>
                </a:solidFill>
              </a:rPr>
            </a:br>
            <a:r>
              <a:rPr lang="en-US" sz="5400" dirty="0">
                <a:solidFill>
                  <a:srgbClr val="002060"/>
                </a:solidFill>
              </a:rPr>
              <a:t>Objectives</a:t>
            </a:r>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BFAF7377-87AF-3A8C-539C-8A9651F5DA33}"/>
              </a:ext>
            </a:extLst>
          </p:cNvPr>
          <p:cNvSpPr>
            <a:spLocks noGrp="1"/>
          </p:cNvSpPr>
          <p:nvPr>
            <p:ph sz="half" idx="1"/>
          </p:nvPr>
        </p:nvSpPr>
        <p:spPr>
          <a:xfrm>
            <a:off x="515068" y="2872899"/>
            <a:ext cx="4493614" cy="3659732"/>
          </a:xfrm>
        </p:spPr>
        <p:txBody>
          <a:bodyPr vert="horz" lIns="91440" tIns="45720" rIns="91440" bIns="45720" rtlCol="0">
            <a:normAutofit/>
          </a:bodyPr>
          <a:lstStyle/>
          <a:p>
            <a:pPr marL="342900" lvl="0"/>
            <a:r>
              <a:rPr lang="en-US" sz="2400" dirty="0">
                <a:solidFill>
                  <a:srgbClr val="002060"/>
                </a:solidFill>
              </a:rPr>
              <a:t>Describe typical developmental milestones for children from birth to age 5 </a:t>
            </a:r>
          </a:p>
          <a:p>
            <a:pPr marL="342900" lvl="0"/>
            <a:r>
              <a:rPr lang="en-US" sz="2400" dirty="0">
                <a:solidFill>
                  <a:srgbClr val="002060"/>
                </a:solidFill>
              </a:rPr>
              <a:t>Identify warning signs of developmental delays and challenges  </a:t>
            </a:r>
          </a:p>
          <a:p>
            <a:pPr marL="342900" lvl="0"/>
            <a:r>
              <a:rPr lang="en-US" sz="2400" dirty="0">
                <a:solidFill>
                  <a:srgbClr val="002060"/>
                </a:solidFill>
              </a:rPr>
              <a:t>Create a plan for engaging in conversation with families about referrals when delays are suspected.</a:t>
            </a:r>
          </a:p>
          <a:p>
            <a:pPr marL="342900"/>
            <a:endParaRPr lang="en-US" sz="2000" dirty="0"/>
          </a:p>
          <a:p>
            <a:endParaRPr lang="en-US" sz="2000" dirty="0"/>
          </a:p>
        </p:txBody>
      </p:sp>
      <p:pic>
        <p:nvPicPr>
          <p:cNvPr id="8" name="Content Placeholder 7" descr="A person and person holding a baby&#10;&#10;AI-generated content may be incorrect.">
            <a:extLst>
              <a:ext uri="{FF2B5EF4-FFF2-40B4-BE49-F238E27FC236}">
                <a16:creationId xmlns:a16="http://schemas.microsoft.com/office/drawing/2014/main" id="{34E4F6BA-E806-9468-B556-D362A9A1AB6B}"/>
              </a:ext>
            </a:extLst>
          </p:cNvPr>
          <p:cNvPicPr>
            <a:picLocks noGrp="1" noChangeAspect="1"/>
          </p:cNvPicPr>
          <p:nvPr>
            <p:ph sz="half" idx="2"/>
          </p:nvPr>
        </p:nvPicPr>
        <p:blipFill>
          <a:blip r:embed="rId3"/>
          <a:srcRect l="22226" r="20087"/>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378128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77370E5-3D18-7DD5-870D-91EE2A1CDA41}"/>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FA2613-4EF8-3B53-BD7E-67578B021B73}"/>
              </a:ext>
            </a:extLst>
          </p:cNvPr>
          <p:cNvSpPr>
            <a:spLocks noGrp="1"/>
          </p:cNvSpPr>
          <p:nvPr>
            <p:ph type="title"/>
          </p:nvPr>
        </p:nvSpPr>
        <p:spPr>
          <a:xfrm>
            <a:off x="686834" y="1153572"/>
            <a:ext cx="3200400" cy="4461163"/>
          </a:xfrm>
        </p:spPr>
        <p:txBody>
          <a:bodyPr>
            <a:normAutofit/>
          </a:bodyPr>
          <a:lstStyle/>
          <a:p>
            <a:r>
              <a:rPr lang="en-US" b="1">
                <a:solidFill>
                  <a:srgbClr val="FFFFFF"/>
                </a:solidFill>
              </a:rPr>
              <a:t>Practice Script: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804F8DA-336D-C9EB-96B8-386F7A98ABF8}"/>
              </a:ext>
            </a:extLst>
          </p:cNvPr>
          <p:cNvSpPr>
            <a:spLocks noGrp="1"/>
          </p:cNvSpPr>
          <p:nvPr>
            <p:ph idx="1"/>
          </p:nvPr>
        </p:nvSpPr>
        <p:spPr>
          <a:xfrm>
            <a:off x="4447308" y="591344"/>
            <a:ext cx="6906491" cy="5585619"/>
          </a:xfrm>
        </p:spPr>
        <p:txBody>
          <a:bodyPr anchor="ctr">
            <a:normAutofit lnSpcReduction="10000"/>
          </a:bodyPr>
          <a:lstStyle/>
          <a:p>
            <a:pPr marL="0" indent="0">
              <a:buNone/>
            </a:pPr>
            <a:r>
              <a:rPr lang="en-US" b="1" dirty="0">
                <a:solidFill>
                  <a:srgbClr val="002060"/>
                </a:solidFill>
              </a:rPr>
              <a:t>“Let’s explore what comes next. These steps feel important to both of us, and I’d love to add a few more suggestions—what would you like to see next?”</a:t>
            </a:r>
          </a:p>
          <a:p>
            <a:pPr marL="0" indent="0">
              <a:buNone/>
            </a:pPr>
            <a:endParaRPr lang="en-US" b="1" dirty="0">
              <a:solidFill>
                <a:srgbClr val="002060"/>
              </a:solidFill>
            </a:endParaRPr>
          </a:p>
          <a:p>
            <a:pPr lvl="1"/>
            <a:r>
              <a:rPr lang="en-US" b="1" dirty="0">
                <a:solidFill>
                  <a:srgbClr val="002060"/>
                </a:solidFill>
              </a:rPr>
              <a:t>Re-screen in two months and review progress</a:t>
            </a:r>
          </a:p>
          <a:p>
            <a:pPr lvl="1"/>
            <a:r>
              <a:rPr lang="en-US" b="1" dirty="0">
                <a:solidFill>
                  <a:srgbClr val="002060"/>
                </a:solidFill>
              </a:rPr>
              <a:t>Share the screening results and concerns with your health care provider</a:t>
            </a:r>
          </a:p>
          <a:p>
            <a:pPr lvl="1"/>
            <a:r>
              <a:rPr lang="en-US" b="1" dirty="0">
                <a:solidFill>
                  <a:srgbClr val="002060"/>
                </a:solidFill>
              </a:rPr>
              <a:t>Connect with the FIT early intervention program</a:t>
            </a:r>
          </a:p>
          <a:p>
            <a:pPr marL="0" indent="0">
              <a:buNone/>
            </a:pPr>
            <a:endParaRPr lang="en-US" b="1" dirty="0">
              <a:solidFill>
                <a:srgbClr val="002060"/>
              </a:solidFill>
            </a:endParaRPr>
          </a:p>
          <a:p>
            <a:pPr marL="0" indent="0">
              <a:buNone/>
            </a:pPr>
            <a:r>
              <a:rPr lang="en-US" b="1" dirty="0">
                <a:solidFill>
                  <a:srgbClr val="002060"/>
                </a:solidFill>
              </a:rPr>
              <a:t>“What questions do you have about this journey?”</a:t>
            </a:r>
          </a:p>
          <a:p>
            <a:pPr marL="0" indent="0">
              <a:buNone/>
            </a:pPr>
            <a:endParaRPr lang="en-US" dirty="0"/>
          </a:p>
        </p:txBody>
      </p:sp>
    </p:spTree>
    <p:extLst>
      <p:ext uri="{BB962C8B-B14F-4D97-AF65-F5344CB8AC3E}">
        <p14:creationId xmlns:p14="http://schemas.microsoft.com/office/powerpoint/2010/main" val="910063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D33AD-C903-0226-64ED-9ED0446A238F}"/>
              </a:ext>
            </a:extLst>
          </p:cNvPr>
          <p:cNvSpPr>
            <a:spLocks noGrp="1"/>
          </p:cNvSpPr>
          <p:nvPr>
            <p:ph type="title"/>
          </p:nvPr>
        </p:nvSpPr>
        <p:spPr>
          <a:xfrm>
            <a:off x="5868556" y="871146"/>
            <a:ext cx="5769261" cy="1669360"/>
          </a:xfrm>
        </p:spPr>
        <p:txBody>
          <a:bodyPr anchor="t">
            <a:normAutofit/>
          </a:bodyPr>
          <a:lstStyle/>
          <a:p>
            <a:pPr algn="ctr"/>
            <a:r>
              <a:rPr lang="en-US" sz="3000" b="1" dirty="0">
                <a:solidFill>
                  <a:srgbClr val="002060"/>
                </a:solidFill>
              </a:rPr>
              <a:t>Support for Families:</a:t>
            </a:r>
            <a:br>
              <a:rPr lang="en-US" sz="3000" b="1" dirty="0">
                <a:solidFill>
                  <a:srgbClr val="002060"/>
                </a:solidFill>
              </a:rPr>
            </a:br>
            <a:r>
              <a:rPr lang="en-US" sz="3000" b="1" dirty="0">
                <a:solidFill>
                  <a:srgbClr val="002060"/>
                </a:solidFill>
              </a:rPr>
              <a:t> Family Infant Toddler Program (FIT)</a:t>
            </a:r>
          </a:p>
        </p:txBody>
      </p:sp>
      <p:pic>
        <p:nvPicPr>
          <p:cNvPr id="5" name="Picture 4">
            <a:extLst>
              <a:ext uri="{FF2B5EF4-FFF2-40B4-BE49-F238E27FC236}">
                <a16:creationId xmlns:a16="http://schemas.microsoft.com/office/drawing/2014/main" id="{01253C84-8986-E149-0CF4-8DFC53AEDDB4}"/>
              </a:ext>
            </a:extLst>
          </p:cNvPr>
          <p:cNvPicPr>
            <a:picLocks noChangeAspect="1"/>
          </p:cNvPicPr>
          <p:nvPr/>
        </p:nvPicPr>
        <p:blipFill>
          <a:blip r:embed="rId3"/>
          <a:srcRect l="7749" r="7749"/>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DF1BEEE-66DE-AE7A-F4C9-703D44AEB8A0}"/>
              </a:ext>
            </a:extLst>
          </p:cNvPr>
          <p:cNvSpPr>
            <a:spLocks noGrp="1"/>
          </p:cNvSpPr>
          <p:nvPr>
            <p:ph idx="1"/>
          </p:nvPr>
        </p:nvSpPr>
        <p:spPr>
          <a:xfrm>
            <a:off x="5868557" y="2216728"/>
            <a:ext cx="5769260" cy="3925656"/>
          </a:xfrm>
        </p:spPr>
        <p:txBody>
          <a:bodyPr>
            <a:normAutofit fontScale="77500" lnSpcReduction="20000"/>
          </a:bodyPr>
          <a:lstStyle/>
          <a:p>
            <a:r>
              <a:rPr lang="en-US" sz="3100" dirty="0">
                <a:solidFill>
                  <a:srgbClr val="002060"/>
                </a:solidFill>
              </a:rPr>
              <a:t>FIT provides FREE early intervention services to over 14,000 children from birth to age three.</a:t>
            </a:r>
          </a:p>
          <a:p>
            <a:r>
              <a:rPr lang="en-US" sz="3100" dirty="0">
                <a:solidFill>
                  <a:srgbClr val="002060"/>
                </a:solidFill>
              </a:rPr>
              <a:t>Every County in New Mexico has a FIT agency</a:t>
            </a:r>
          </a:p>
          <a:p>
            <a:r>
              <a:rPr lang="en-US" sz="3100" dirty="0">
                <a:solidFill>
                  <a:srgbClr val="002060"/>
                </a:solidFill>
              </a:rPr>
              <a:t>Must make three attempts to contact you within ten days of the initial referral</a:t>
            </a:r>
          </a:p>
          <a:p>
            <a:r>
              <a:rPr lang="en-US" sz="3100" dirty="0">
                <a:solidFill>
                  <a:srgbClr val="002060"/>
                </a:solidFill>
              </a:rPr>
              <a:t>Providers list:</a:t>
            </a:r>
          </a:p>
          <a:p>
            <a:endParaRPr lang="en-US" sz="3100" dirty="0">
              <a:solidFill>
                <a:srgbClr val="002060"/>
              </a:solidFill>
              <a:hlinkClick r:id="rId4">
                <a:extLst>
                  <a:ext uri="{A12FA001-AC4F-418D-AE19-62706E023703}">
                    <ahyp:hlinkClr xmlns:ahyp="http://schemas.microsoft.com/office/drawing/2018/hyperlinkcolor" val="tx"/>
                  </a:ext>
                </a:extLst>
              </a:hlinkClick>
            </a:endParaRPr>
          </a:p>
          <a:p>
            <a:pPr marL="0" indent="0" algn="ctr">
              <a:buNone/>
            </a:pPr>
            <a:r>
              <a:rPr lang="en-US" sz="3100" dirty="0">
                <a:solidFill>
                  <a:srgbClr val="002060"/>
                </a:solidFill>
                <a:hlinkClick r:id="rId4">
                  <a:extLst>
                    <a:ext uri="{A12FA001-AC4F-418D-AE19-62706E023703}">
                      <ahyp:hlinkClr xmlns:ahyp="http://schemas.microsoft.com/office/drawing/2018/hyperlinkcolor" val="tx"/>
                    </a:ext>
                  </a:extLst>
                </a:hlinkClick>
              </a:rPr>
              <a:t>https://www.nmececd.org/early-childhood-professionals/fit-program/</a:t>
            </a:r>
            <a:endParaRPr lang="en-US" sz="3100" dirty="0">
              <a:solidFill>
                <a:srgbClr val="002060"/>
              </a:solidFill>
            </a:endParaRPr>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1397469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88FAB71-E15A-C64C-7160-C7962EBC15CB}"/>
              </a:ext>
            </a:extLst>
          </p:cNvPr>
          <p:cNvSpPr>
            <a:spLocks noGrp="1"/>
          </p:cNvSpPr>
          <p:nvPr>
            <p:ph type="title"/>
          </p:nvPr>
        </p:nvSpPr>
        <p:spPr>
          <a:xfrm>
            <a:off x="534473" y="2950387"/>
            <a:ext cx="3052293" cy="3531403"/>
          </a:xfrm>
        </p:spPr>
        <p:txBody>
          <a:bodyPr vert="horz" lIns="91440" tIns="45720" rIns="91440" bIns="45720" rtlCol="0" anchor="t">
            <a:normAutofit/>
          </a:bodyPr>
          <a:lstStyle/>
          <a:p>
            <a:pPr algn="r"/>
            <a:r>
              <a:rPr lang="en-US" sz="4000" b="1" dirty="0">
                <a:solidFill>
                  <a:srgbClr val="FFFFFF"/>
                </a:solidFill>
              </a:rPr>
              <a:t>Eligibility for the</a:t>
            </a:r>
            <a:br>
              <a:rPr lang="en-US" sz="4000" b="1" dirty="0">
                <a:solidFill>
                  <a:srgbClr val="FFFFFF"/>
                </a:solidFill>
              </a:rPr>
            </a:br>
            <a:r>
              <a:rPr lang="en-US" sz="4000" b="1" dirty="0">
                <a:solidFill>
                  <a:srgbClr val="FFFFFF"/>
                </a:solidFill>
              </a:rPr>
              <a:t> Family Infant Toddler (FIT) Program</a:t>
            </a:r>
          </a:p>
        </p:txBody>
      </p:sp>
      <p:graphicFrame>
        <p:nvGraphicFramePr>
          <p:cNvPr id="5" name="Content Placeholder 2">
            <a:extLst>
              <a:ext uri="{FF2B5EF4-FFF2-40B4-BE49-F238E27FC236}">
                <a16:creationId xmlns:a16="http://schemas.microsoft.com/office/drawing/2014/main" id="{57D501C3-429E-21D4-E707-39A3C96255AA}"/>
              </a:ext>
            </a:extLst>
          </p:cNvPr>
          <p:cNvGraphicFramePr>
            <a:graphicFrameLocks noGrp="1"/>
          </p:cNvGraphicFramePr>
          <p:nvPr>
            <p:ph idx="1"/>
            <p:extLst>
              <p:ext uri="{D42A27DB-BD31-4B8C-83A1-F6EECF244321}">
                <p14:modId xmlns:p14="http://schemas.microsoft.com/office/powerpoint/2010/main" val="605146295"/>
              </p:ext>
            </p:extLst>
          </p:nvPr>
        </p:nvGraphicFramePr>
        <p:xfrm>
          <a:off x="4038604" y="-18245"/>
          <a:ext cx="8305796" cy="6875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38232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3B4F65-FDE9-4832-F9CB-072501D1630D}"/>
              </a:ext>
            </a:extLst>
          </p:cNvPr>
          <p:cNvSpPr>
            <a:spLocks noGrp="1"/>
          </p:cNvSpPr>
          <p:nvPr>
            <p:ph type="title"/>
          </p:nvPr>
        </p:nvSpPr>
        <p:spPr>
          <a:xfrm>
            <a:off x="1371597" y="348865"/>
            <a:ext cx="10044023" cy="877729"/>
          </a:xfrm>
        </p:spPr>
        <p:txBody>
          <a:bodyPr anchor="ctr">
            <a:normAutofit/>
          </a:bodyPr>
          <a:lstStyle/>
          <a:p>
            <a:r>
              <a:rPr lang="en-US" sz="4000" b="1">
                <a:solidFill>
                  <a:srgbClr val="FFFFFF"/>
                </a:solidFill>
              </a:rPr>
              <a:t>FIT Services:</a:t>
            </a:r>
          </a:p>
        </p:txBody>
      </p:sp>
      <p:graphicFrame>
        <p:nvGraphicFramePr>
          <p:cNvPr id="5" name="Content Placeholder 2">
            <a:extLst>
              <a:ext uri="{FF2B5EF4-FFF2-40B4-BE49-F238E27FC236}">
                <a16:creationId xmlns:a16="http://schemas.microsoft.com/office/drawing/2014/main" id="{3A19564B-A858-90EC-CA84-437A7CEABD14}"/>
              </a:ext>
            </a:extLst>
          </p:cNvPr>
          <p:cNvGraphicFramePr>
            <a:graphicFrameLocks noGrp="1"/>
          </p:cNvGraphicFramePr>
          <p:nvPr>
            <p:ph idx="1"/>
            <p:extLst>
              <p:ext uri="{D42A27DB-BD31-4B8C-83A1-F6EECF244321}">
                <p14:modId xmlns:p14="http://schemas.microsoft.com/office/powerpoint/2010/main" val="2137435600"/>
              </p:ext>
            </p:extLst>
          </p:nvPr>
        </p:nvGraphicFramePr>
        <p:xfrm>
          <a:off x="0" y="1575459"/>
          <a:ext cx="12191998" cy="52825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29182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C121182-F3A1-1494-65A4-B7289A953BD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449B331-D146-01D8-3E9D-BBDDE0DB0852}"/>
              </a:ext>
            </a:extLst>
          </p:cNvPr>
          <p:cNvSpPr txBox="1"/>
          <p:nvPr/>
        </p:nvSpPr>
        <p:spPr>
          <a:xfrm>
            <a:off x="1280160" y="3482974"/>
            <a:ext cx="4663440" cy="1190033"/>
          </a:xfrm>
          <a:prstGeom prst="rect">
            <a:avLst/>
          </a:prstGeom>
        </p:spPr>
        <p:txBody>
          <a:bodyPr vert="horz" lIns="0" tIns="0" rIns="0" bIns="0" rtlCol="0" anchor="t" anchorCtr="0">
            <a:normAutofit/>
          </a:bodyPr>
          <a:lstStyle/>
          <a:p>
            <a:pPr>
              <a:lnSpc>
                <a:spcPct val="90000"/>
              </a:lnSpc>
              <a:spcBef>
                <a:spcPts val="1200"/>
              </a:spcBef>
            </a:pPr>
            <a:endParaRPr lang="en-US" kern="1200" dirty="0">
              <a:latin typeface="+mn-lt"/>
              <a:ea typeface="+mn-ea"/>
              <a:cs typeface="+mn-cs"/>
            </a:endParaRPr>
          </a:p>
        </p:txBody>
      </p:sp>
      <p:graphicFrame>
        <p:nvGraphicFramePr>
          <p:cNvPr id="27" name="Content Placeholder 22">
            <a:extLst>
              <a:ext uri="{FF2B5EF4-FFF2-40B4-BE49-F238E27FC236}">
                <a16:creationId xmlns:a16="http://schemas.microsoft.com/office/drawing/2014/main" id="{BEA48753-5055-0A96-6A2B-CDB1632DDC63}"/>
              </a:ext>
            </a:extLst>
          </p:cNvPr>
          <p:cNvGraphicFramePr>
            <a:graphicFrameLocks noGrp="1"/>
          </p:cNvGraphicFramePr>
          <p:nvPr>
            <p:ph idx="1"/>
            <p:extLst>
              <p:ext uri="{D42A27DB-BD31-4B8C-83A1-F6EECF244321}">
                <p14:modId xmlns:p14="http://schemas.microsoft.com/office/powerpoint/2010/main" val="4282628490"/>
              </p:ext>
            </p:extLst>
          </p:nvPr>
        </p:nvGraphicFramePr>
        <p:xfrm>
          <a:off x="7107382" y="2078182"/>
          <a:ext cx="4793673" cy="44750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270E1A5D-C9A6-65CB-86CF-035552508106}"/>
              </a:ext>
            </a:extLst>
          </p:cNvPr>
          <p:cNvSpPr txBox="1"/>
          <p:nvPr/>
        </p:nvSpPr>
        <p:spPr>
          <a:xfrm>
            <a:off x="0" y="-46844"/>
            <a:ext cx="12192000" cy="120032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endParaRPr lang="en-US" sz="3600" dirty="0">
              <a:solidFill>
                <a:schemeClr val="bg1"/>
              </a:solidFill>
            </a:endParaRPr>
          </a:p>
          <a:p>
            <a:pPr algn="ctr"/>
            <a:r>
              <a:rPr lang="en-US" sz="3600" b="1" dirty="0">
                <a:solidFill>
                  <a:schemeClr val="bg1"/>
                </a:solidFill>
                <a:effectLst>
                  <a:outerShdw blurRad="38100" dist="38100" dir="2700000" algn="tl">
                    <a:srgbClr val="000000">
                      <a:alpha val="43137"/>
                    </a:srgbClr>
                  </a:outerShdw>
                </a:effectLst>
              </a:rPr>
              <a:t>FIT Referral Steps</a:t>
            </a:r>
          </a:p>
        </p:txBody>
      </p:sp>
      <p:graphicFrame>
        <p:nvGraphicFramePr>
          <p:cNvPr id="4" name="Diagram 3">
            <a:extLst>
              <a:ext uri="{FF2B5EF4-FFF2-40B4-BE49-F238E27FC236}">
                <a16:creationId xmlns:a16="http://schemas.microsoft.com/office/drawing/2014/main" id="{03DC3F7A-44E8-0D21-737A-3F047590E68A}"/>
              </a:ext>
            </a:extLst>
          </p:cNvPr>
          <p:cNvGraphicFramePr/>
          <p:nvPr>
            <p:extLst>
              <p:ext uri="{D42A27DB-BD31-4B8C-83A1-F6EECF244321}">
                <p14:modId xmlns:p14="http://schemas.microsoft.com/office/powerpoint/2010/main" val="1347950998"/>
              </p:ext>
            </p:extLst>
          </p:nvPr>
        </p:nvGraphicFramePr>
        <p:xfrm>
          <a:off x="0" y="1314008"/>
          <a:ext cx="6636327" cy="55279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6149940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70D88C-5989-4007-4953-F54A4A34B778}"/>
              </a:ext>
            </a:extLst>
          </p:cNvPr>
          <p:cNvSpPr>
            <a:spLocks noGrp="1"/>
          </p:cNvSpPr>
          <p:nvPr>
            <p:ph sz="half" idx="2"/>
          </p:nvPr>
        </p:nvSpPr>
        <p:spPr>
          <a:xfrm>
            <a:off x="839788" y="2505075"/>
            <a:ext cx="5157787" cy="3684588"/>
          </a:xfrm>
        </p:spPr>
        <p:txBody>
          <a:bodyPr vert="horz" lIns="91440" tIns="45720" rIns="91440" bIns="45720" rtlCol="0">
            <a:normAutofit/>
          </a:bodyPr>
          <a:lstStyle/>
          <a:p>
            <a:endParaRPr lang="en-US" dirty="0"/>
          </a:p>
          <a:p>
            <a:endParaRPr lang="en-US" dirty="0"/>
          </a:p>
        </p:txBody>
      </p:sp>
      <p:sp>
        <p:nvSpPr>
          <p:cNvPr id="4" name="TextBox 3">
            <a:extLst>
              <a:ext uri="{FF2B5EF4-FFF2-40B4-BE49-F238E27FC236}">
                <a16:creationId xmlns:a16="http://schemas.microsoft.com/office/drawing/2014/main" id="{D23912E6-E277-0F33-9669-52DE74A70C38}"/>
              </a:ext>
            </a:extLst>
          </p:cNvPr>
          <p:cNvSpPr txBox="1"/>
          <p:nvPr/>
        </p:nvSpPr>
        <p:spPr>
          <a:xfrm>
            <a:off x="6194427" y="1586706"/>
            <a:ext cx="5183188" cy="3366171"/>
          </a:xfrm>
          <a:prstGeom prst="rect">
            <a:avLst/>
          </a:prstGeom>
        </p:spPr>
        <p:txBody>
          <a:bodyPr vert="horz" lIns="91440" tIns="45720" rIns="91440" bIns="45720" rtlCol="0" anchor="b">
            <a:normAutofit lnSpcReduction="10000"/>
          </a:bodyPr>
          <a:lstStyle/>
          <a:p>
            <a:pPr>
              <a:lnSpc>
                <a:spcPct val="90000"/>
              </a:lnSpc>
              <a:spcBef>
                <a:spcPts val="1000"/>
              </a:spcBef>
            </a:pPr>
            <a:r>
              <a:rPr lang="en-US" sz="3600" kern="1200" dirty="0">
                <a:solidFill>
                  <a:srgbClr val="002060"/>
                </a:solidFill>
                <a:latin typeface="+mn-lt"/>
                <a:ea typeface="+mn-ea"/>
                <a:cs typeface="+mn-cs"/>
              </a:rPr>
              <a:t>Share something new you learned about supporting families and young children’s development </a:t>
            </a:r>
            <a:r>
              <a:rPr lang="en-US" sz="3600" dirty="0">
                <a:solidFill>
                  <a:srgbClr val="002060"/>
                </a:solidFill>
              </a:rPr>
              <a:t>that you want to practice next week with families. </a:t>
            </a:r>
            <a:endParaRPr lang="en-US" sz="3600" kern="1200" dirty="0">
              <a:solidFill>
                <a:srgbClr val="002060"/>
              </a:solidFill>
              <a:latin typeface="+mn-lt"/>
              <a:ea typeface="+mn-ea"/>
              <a:cs typeface="+mn-cs"/>
            </a:endParaRPr>
          </a:p>
        </p:txBody>
      </p:sp>
      <p:pic>
        <p:nvPicPr>
          <p:cNvPr id="5" name="Picture Placeholder 14">
            <a:extLst>
              <a:ext uri="{FF2B5EF4-FFF2-40B4-BE49-F238E27FC236}">
                <a16:creationId xmlns:a16="http://schemas.microsoft.com/office/drawing/2014/main" id="{DE72DC91-8DC9-B68C-C1D3-8F5273481A74}"/>
              </a:ext>
            </a:extLst>
          </p:cNvPr>
          <p:cNvPicPr>
            <a:picLocks noGrp="1" noChangeAspect="1"/>
          </p:cNvPicPr>
          <p:nvPr>
            <p:ph sz="quarter" idx="4"/>
          </p:nvPr>
        </p:nvPicPr>
        <p:blipFill>
          <a:blip r:embed="rId4"/>
          <a:stretch/>
        </p:blipFill>
        <p:spPr>
          <a:xfrm>
            <a:off x="839788" y="1586706"/>
            <a:ext cx="4548874" cy="36845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39491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a:extLst>
            <a:ext uri="{FF2B5EF4-FFF2-40B4-BE49-F238E27FC236}">
              <a16:creationId xmlns:a16="http://schemas.microsoft.com/office/drawing/2014/main" id="{ACD02650-272D-96B3-121E-D815B88CF8B5}"/>
            </a:ext>
          </a:extLst>
        </p:cNvPr>
        <p:cNvGrpSpPr/>
        <p:nvPr/>
      </p:nvGrpSpPr>
      <p:grpSpPr>
        <a:xfrm>
          <a:off x="0" y="0"/>
          <a:ext cx="0" cy="0"/>
          <a:chOff x="0" y="0"/>
          <a:chExt cx="0" cy="0"/>
        </a:xfrm>
      </p:grpSpPr>
      <p:pic>
        <p:nvPicPr>
          <p:cNvPr id="7" name="Content Placeholder 5" descr="A bird with a fish in its beak&#10;&#10;AI-generated content may be incorrect.">
            <a:extLst>
              <a:ext uri="{FF2B5EF4-FFF2-40B4-BE49-F238E27FC236}">
                <a16:creationId xmlns:a16="http://schemas.microsoft.com/office/drawing/2014/main" id="{3FCAC8FC-A45B-3AF1-8FFE-B4EC5EE993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666" y="4963867"/>
            <a:ext cx="2140741" cy="2140741"/>
          </a:xfrm>
          <a:prstGeom prst="rect">
            <a:avLst/>
          </a:prstGeom>
        </p:spPr>
      </p:pic>
      <p:pic>
        <p:nvPicPr>
          <p:cNvPr id="8" name="Picture 7">
            <a:extLst>
              <a:ext uri="{FF2B5EF4-FFF2-40B4-BE49-F238E27FC236}">
                <a16:creationId xmlns:a16="http://schemas.microsoft.com/office/drawing/2014/main" id="{CF78A725-E254-FC10-931F-EE4B4C7AC5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1937" y="6120945"/>
            <a:ext cx="3745155" cy="421329"/>
          </a:xfrm>
          <a:prstGeom prst="rect">
            <a:avLst/>
          </a:prstGeom>
        </p:spPr>
      </p:pic>
      <p:sp>
        <p:nvSpPr>
          <p:cNvPr id="9" name="TextBox 8">
            <a:extLst>
              <a:ext uri="{FF2B5EF4-FFF2-40B4-BE49-F238E27FC236}">
                <a16:creationId xmlns:a16="http://schemas.microsoft.com/office/drawing/2014/main" id="{C67EE6B5-DE5F-84BA-563E-5D52A2C2CBF3}"/>
              </a:ext>
            </a:extLst>
          </p:cNvPr>
          <p:cNvSpPr txBox="1"/>
          <p:nvPr/>
        </p:nvSpPr>
        <p:spPr>
          <a:xfrm>
            <a:off x="289417" y="737055"/>
            <a:ext cx="5289168" cy="1742015"/>
          </a:xfrm>
          <a:prstGeom prst="rect">
            <a:avLst/>
          </a:prstGeom>
          <a:noFill/>
        </p:spPr>
        <p:txBody>
          <a:bodyPr wrap="square" rtlCol="0">
            <a:spAutoFit/>
          </a:bodyPr>
          <a:lstStyle/>
          <a:p>
            <a:pPr marR="0" algn="ctr" defTabSz="914400">
              <a:lnSpc>
                <a:spcPct val="90000"/>
              </a:lnSpc>
              <a:spcAft>
                <a:spcPts val="600"/>
              </a:spcAft>
            </a:pPr>
            <a:r>
              <a:rPr lang="en-US" sz="4400" b="1" dirty="0">
                <a:solidFill>
                  <a:srgbClr val="002060"/>
                </a:solidFill>
                <a:latin typeface="Berlin Sans FB" panose="020E0602020502020306" pitchFamily="34" charset="0"/>
              </a:rPr>
              <a:t>Dah </a:t>
            </a:r>
            <a:r>
              <a:rPr lang="en-US" sz="4400" b="1" dirty="0" err="1">
                <a:solidFill>
                  <a:srgbClr val="002060"/>
                </a:solidFill>
                <a:latin typeface="Berlin Sans FB" panose="020E0602020502020306" pitchFamily="34" charset="0"/>
              </a:rPr>
              <a:t>wa</a:t>
            </a:r>
            <a:r>
              <a:rPr lang="en-US" sz="4400" b="1" dirty="0">
                <a:solidFill>
                  <a:srgbClr val="002060"/>
                </a:solidFill>
                <a:latin typeface="Berlin Sans FB" panose="020E0602020502020306" pitchFamily="34" charset="0"/>
              </a:rPr>
              <a:t> eh!</a:t>
            </a:r>
          </a:p>
          <a:p>
            <a:pPr marR="0" algn="ctr" defTabSz="914400">
              <a:lnSpc>
                <a:spcPct val="90000"/>
              </a:lnSpc>
              <a:spcAft>
                <a:spcPts val="600"/>
              </a:spcAft>
            </a:pPr>
            <a:r>
              <a:rPr lang="en-US" sz="4400" b="1" dirty="0">
                <a:solidFill>
                  <a:srgbClr val="002060"/>
                </a:solidFill>
                <a:latin typeface="Berlin Sans FB" panose="020E0602020502020306" pitchFamily="34" charset="0"/>
              </a:rPr>
              <a:t>Thank you!</a:t>
            </a:r>
          </a:p>
          <a:p>
            <a:endParaRPr lang="en-US" dirty="0"/>
          </a:p>
        </p:txBody>
      </p:sp>
      <p:sp>
        <p:nvSpPr>
          <p:cNvPr id="3" name="TextBox 2">
            <a:extLst>
              <a:ext uri="{FF2B5EF4-FFF2-40B4-BE49-F238E27FC236}">
                <a16:creationId xmlns:a16="http://schemas.microsoft.com/office/drawing/2014/main" id="{286BAB01-57F0-2A82-3417-F83433FA2490}"/>
              </a:ext>
            </a:extLst>
          </p:cNvPr>
          <p:cNvSpPr txBox="1"/>
          <p:nvPr/>
        </p:nvSpPr>
        <p:spPr>
          <a:xfrm>
            <a:off x="1125417" y="3189015"/>
            <a:ext cx="3999605" cy="954107"/>
          </a:xfrm>
          <a:prstGeom prst="rect">
            <a:avLst/>
          </a:prstGeom>
          <a:noFill/>
        </p:spPr>
        <p:txBody>
          <a:bodyPr wrap="square">
            <a:spAutoFit/>
          </a:bodyPr>
          <a:lstStyle/>
          <a:p>
            <a:pPr algn="ctr"/>
            <a:r>
              <a:rPr lang="en-US" sz="2800" b="1" dirty="0">
                <a:solidFill>
                  <a:srgbClr val="007788"/>
                </a:solidFill>
                <a:hlinkClick r:id="rId6">
                  <a:extLst>
                    <a:ext uri="{A12FA001-AC4F-418D-AE19-62706E023703}">
                      <ahyp:hlinkClr xmlns:ahyp="http://schemas.microsoft.com/office/drawing/2018/hyperlinkcolor" val="tx"/>
                    </a:ext>
                  </a:extLst>
                </a:hlinkClick>
              </a:rPr>
              <a:t>https://www.parentingsolutions.love/</a:t>
            </a:r>
            <a:endParaRPr lang="en-US" sz="3600" dirty="0">
              <a:solidFill>
                <a:srgbClr val="007788"/>
              </a:solidFill>
            </a:endParaRPr>
          </a:p>
        </p:txBody>
      </p:sp>
      <p:pic>
        <p:nvPicPr>
          <p:cNvPr id="6" name="Picture 5" descr="A qr code on a black background&#10;&#10;AI-generated content may be incorrect.">
            <a:extLst>
              <a:ext uri="{FF2B5EF4-FFF2-40B4-BE49-F238E27FC236}">
                <a16:creationId xmlns:a16="http://schemas.microsoft.com/office/drawing/2014/main" id="{8D0F690B-EFD3-D338-B768-1941101FEE35}"/>
              </a:ext>
            </a:extLst>
          </p:cNvPr>
          <p:cNvPicPr>
            <a:picLocks noChangeAspect="1"/>
          </p:cNvPicPr>
          <p:nvPr/>
        </p:nvPicPr>
        <p:blipFill>
          <a:blip r:embed="rId7"/>
          <a:stretch>
            <a:fillRect/>
          </a:stretch>
        </p:blipFill>
        <p:spPr>
          <a:xfrm>
            <a:off x="6251313" y="241109"/>
            <a:ext cx="5651270" cy="6301165"/>
          </a:xfrm>
          <a:prstGeom prst="rect">
            <a:avLst/>
          </a:prstGeom>
        </p:spPr>
      </p:pic>
    </p:spTree>
    <p:extLst>
      <p:ext uri="{BB962C8B-B14F-4D97-AF65-F5344CB8AC3E}">
        <p14:creationId xmlns:p14="http://schemas.microsoft.com/office/powerpoint/2010/main" val="3246097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5A271-8875-6BCE-0A4A-542683BB3917}"/>
              </a:ext>
            </a:extLst>
          </p:cNvPr>
          <p:cNvSpPr>
            <a:spLocks noGrp="1"/>
          </p:cNvSpPr>
          <p:nvPr>
            <p:ph type="ctrTitle"/>
          </p:nvPr>
        </p:nvSpPr>
        <p:spPr>
          <a:xfrm>
            <a:off x="421869" y="348665"/>
            <a:ext cx="11096054" cy="1568058"/>
          </a:xfrm>
        </p:spPr>
        <p:txBody>
          <a:bodyPr>
            <a:noAutofit/>
          </a:bodyPr>
          <a:lstStyle/>
          <a:p>
            <a:pPr algn="ctr"/>
            <a:r>
              <a:rPr lang="en-US" sz="4000" dirty="0">
                <a:solidFill>
                  <a:srgbClr val="002060"/>
                </a:solidFill>
              </a:rPr>
              <a:t>Share an observation </a:t>
            </a:r>
            <a:br>
              <a:rPr lang="en-US" sz="4000" dirty="0">
                <a:solidFill>
                  <a:srgbClr val="002060"/>
                </a:solidFill>
              </a:rPr>
            </a:br>
            <a:r>
              <a:rPr lang="en-US" sz="4000" dirty="0">
                <a:solidFill>
                  <a:srgbClr val="002060"/>
                </a:solidFill>
              </a:rPr>
              <a:t>of a child</a:t>
            </a:r>
          </a:p>
        </p:txBody>
      </p:sp>
      <p:pic>
        <p:nvPicPr>
          <p:cNvPr id="6" name="Picture 5" descr="A child looking at a baby&#10;&#10;AI-generated content may be incorrect.">
            <a:extLst>
              <a:ext uri="{FF2B5EF4-FFF2-40B4-BE49-F238E27FC236}">
                <a16:creationId xmlns:a16="http://schemas.microsoft.com/office/drawing/2014/main" id="{E335C520-3627-B781-F034-CC3BB6CEF394}"/>
              </a:ext>
            </a:extLst>
          </p:cNvPr>
          <p:cNvPicPr>
            <a:picLocks noChangeAspect="1"/>
          </p:cNvPicPr>
          <p:nvPr/>
        </p:nvPicPr>
        <p:blipFill>
          <a:blip r:embed="rId4"/>
          <a:stretch>
            <a:fillRect/>
          </a:stretch>
        </p:blipFill>
        <p:spPr>
          <a:xfrm>
            <a:off x="2122761" y="2172332"/>
            <a:ext cx="7946478" cy="4337003"/>
          </a:xfrm>
          <a:prstGeom prst="rect">
            <a:avLst/>
          </a:prstGeom>
        </p:spPr>
      </p:pic>
    </p:spTree>
    <p:extLst>
      <p:ext uri="{BB962C8B-B14F-4D97-AF65-F5344CB8AC3E}">
        <p14:creationId xmlns:p14="http://schemas.microsoft.com/office/powerpoint/2010/main" val="1941235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418541-7290-F1A9-2357-CA26E074EF45}"/>
              </a:ext>
            </a:extLst>
          </p:cNvPr>
          <p:cNvSpPr>
            <a:spLocks noGrp="1"/>
          </p:cNvSpPr>
          <p:nvPr>
            <p:ph idx="1"/>
          </p:nvPr>
        </p:nvSpPr>
        <p:spPr>
          <a:xfrm>
            <a:off x="5732307" y="732749"/>
            <a:ext cx="6102140" cy="482797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lvl="0" algn="ctr">
              <a:lnSpc>
                <a:spcPct val="100000"/>
              </a:lnSpc>
              <a:spcBef>
                <a:spcPts val="0"/>
              </a:spcBef>
              <a:buClr>
                <a:srgbClr val="000000"/>
              </a:buClr>
              <a:buSzPts val="4900"/>
            </a:pPr>
            <a:r>
              <a:rPr lang="en-US" sz="4000" dirty="0">
                <a:solidFill>
                  <a:srgbClr val="002060"/>
                </a:solidFill>
                <a:latin typeface="Arial"/>
                <a:ea typeface="Arial"/>
                <a:cs typeface="Arial"/>
                <a:sym typeface="Arial"/>
              </a:rPr>
              <a:t>All of early development – cognitive, motor, language, and communication, growth – occurs within social and emotional development and within the system of caregiving relationships</a:t>
            </a:r>
            <a:r>
              <a:rPr lang="en-US" sz="4000" dirty="0">
                <a:solidFill>
                  <a:schemeClr val="dk2"/>
                </a:solidFill>
                <a:latin typeface="Arial"/>
                <a:ea typeface="Arial"/>
                <a:cs typeface="Arial"/>
                <a:sym typeface="Arial"/>
              </a:rPr>
              <a:t>.</a:t>
            </a:r>
            <a:endParaRPr lang="en-US" sz="2000" dirty="0">
              <a:solidFill>
                <a:srgbClr val="000000"/>
              </a:solidFill>
              <a:latin typeface="Arial"/>
              <a:ea typeface="Arial"/>
              <a:cs typeface="Arial"/>
              <a:sym typeface="Arial"/>
            </a:endParaRPr>
          </a:p>
        </p:txBody>
      </p:sp>
      <p:sp>
        <p:nvSpPr>
          <p:cNvPr id="5" name="Google Shape;689;p14">
            <a:extLst>
              <a:ext uri="{FF2B5EF4-FFF2-40B4-BE49-F238E27FC236}">
                <a16:creationId xmlns:a16="http://schemas.microsoft.com/office/drawing/2014/main" id="{A49CE061-F736-834F-16C2-86B74A17D6C4}"/>
              </a:ext>
            </a:extLst>
          </p:cNvPr>
          <p:cNvSpPr txBox="1"/>
          <p:nvPr/>
        </p:nvSpPr>
        <p:spPr>
          <a:xfrm>
            <a:off x="1813449" y="5755156"/>
            <a:ext cx="9434285" cy="774541"/>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000" b="0" i="0" u="none" strike="noStrike" cap="none" dirty="0">
                <a:solidFill>
                  <a:schemeClr val="dk2"/>
                </a:solidFill>
                <a:latin typeface="Arial"/>
                <a:ea typeface="Arial"/>
                <a:cs typeface="Arial"/>
                <a:sym typeface="Arial"/>
              </a:rPr>
              <a:t>National Scientific Council on the Developing Child Working Paper # 1, 2004 (</a:t>
            </a:r>
            <a:r>
              <a:rPr lang="en-US" sz="1000" b="0" i="0" u="sng" strike="noStrike" cap="none" dirty="0">
                <a:solidFill>
                  <a:srgbClr val="0000FF"/>
                </a:solidFill>
                <a:latin typeface="Arial"/>
                <a:ea typeface="Arial"/>
                <a:cs typeface="Arial"/>
                <a:sym typeface="Arial"/>
                <a:hlinkClick r:id="rId3">
                  <a:extLst>
                    <a:ext uri="{A12FA001-AC4F-418D-AE19-62706E023703}">
                      <ahyp:hlinkClr xmlns:ahyp="http://schemas.microsoft.com/office/drawing/2018/hyperlinkcolor" val="tx"/>
                    </a:ext>
                  </a:extLst>
                </a:hlinkClick>
              </a:rPr>
              <a:t>www.developingchild.net</a:t>
            </a:r>
            <a:r>
              <a:rPr lang="en-US" sz="1000" b="0" i="0" u="none" strike="noStrike" cap="none" dirty="0">
                <a:solidFill>
                  <a:schemeClr val="dk2"/>
                </a:solidFill>
                <a:latin typeface="Arial"/>
                <a:ea typeface="Arial"/>
                <a:cs typeface="Arial"/>
                <a:sym typeface="Arial"/>
              </a:rPr>
              <a:t>)</a:t>
            </a:r>
            <a:endParaRPr sz="1000" b="0" i="0" u="none" strike="noStrike" cap="none" dirty="0">
              <a:solidFill>
                <a:schemeClr val="dk2"/>
              </a:solidFill>
              <a:latin typeface="Arial"/>
              <a:ea typeface="Arial"/>
              <a:cs typeface="Arial"/>
              <a:sym typeface="Arial"/>
            </a:endParaRPr>
          </a:p>
          <a:p>
            <a:pPr marL="0" marR="0" lvl="0" indent="0" algn="ctr" rtl="0">
              <a:lnSpc>
                <a:spcPct val="100000"/>
              </a:lnSpc>
              <a:spcBef>
                <a:spcPts val="500"/>
              </a:spcBef>
              <a:spcAft>
                <a:spcPts val="0"/>
              </a:spcAft>
              <a:buClr>
                <a:srgbClr val="000000"/>
              </a:buClr>
              <a:buSzPts val="1700"/>
              <a:buFont typeface="Arial"/>
              <a:buNone/>
            </a:pPr>
            <a:r>
              <a:rPr lang="en-US" sz="1000" b="0" i="0" u="none" strike="noStrike" cap="none" dirty="0">
                <a:solidFill>
                  <a:schemeClr val="dk2"/>
                </a:solidFill>
                <a:latin typeface="Arial"/>
                <a:ea typeface="Arial"/>
                <a:cs typeface="Arial"/>
                <a:sym typeface="Arial"/>
              </a:rPr>
              <a:t>The Neurobehavioral and Social-Emotional Development of Infants and Young Children, Dr. E. </a:t>
            </a:r>
            <a:r>
              <a:rPr lang="en-US" sz="1000" b="0" i="0" u="none" strike="noStrike" cap="none" dirty="0" err="1">
                <a:solidFill>
                  <a:schemeClr val="dk2"/>
                </a:solidFill>
                <a:latin typeface="Arial"/>
                <a:ea typeface="Arial"/>
                <a:cs typeface="Arial"/>
                <a:sym typeface="Arial"/>
              </a:rPr>
              <a:t>Tronick</a:t>
            </a:r>
            <a:r>
              <a:rPr lang="en-US" sz="1000" b="0" i="0" u="none" strike="noStrike" cap="none" dirty="0">
                <a:solidFill>
                  <a:schemeClr val="dk2"/>
                </a:solidFill>
                <a:latin typeface="Arial"/>
                <a:ea typeface="Arial"/>
                <a:cs typeface="Arial"/>
                <a:sym typeface="Arial"/>
              </a:rPr>
              <a:t>, 2007</a:t>
            </a:r>
            <a:endParaRPr sz="1000" b="0" i="0" u="none" strike="noStrike" cap="none" dirty="0">
              <a:solidFill>
                <a:schemeClr val="dk2"/>
              </a:solidFill>
              <a:latin typeface="Arial"/>
              <a:ea typeface="Arial"/>
              <a:cs typeface="Arial"/>
              <a:sym typeface="Arial"/>
            </a:endParaRPr>
          </a:p>
          <a:p>
            <a:pPr marL="0" marR="0" lvl="0" indent="0" algn="ctr" rtl="0">
              <a:lnSpc>
                <a:spcPct val="100000"/>
              </a:lnSpc>
              <a:spcBef>
                <a:spcPts val="500"/>
              </a:spcBef>
              <a:spcAft>
                <a:spcPts val="0"/>
              </a:spcAft>
              <a:buClr>
                <a:srgbClr val="000000"/>
              </a:buClr>
              <a:buSzPts val="1700"/>
              <a:buFont typeface="Arial"/>
              <a:buNone/>
            </a:pPr>
            <a:r>
              <a:rPr lang="en-US" sz="1000" b="0" i="0" u="none" strike="noStrike" cap="none" dirty="0">
                <a:solidFill>
                  <a:schemeClr val="dk2"/>
                </a:solidFill>
                <a:latin typeface="Arial"/>
                <a:ea typeface="Arial"/>
                <a:cs typeface="Arial"/>
                <a:sym typeface="Arial"/>
              </a:rPr>
              <a:t>Coping in Young Children: Early Intervention Practices to Enhance Adaptive Behavior and Resilience, Drs. S. Zeitlin and G. Williamson, 1994 </a:t>
            </a:r>
            <a:endParaRPr sz="1000" b="0" i="0" u="none" strike="noStrike" cap="none" dirty="0">
              <a:solidFill>
                <a:srgbClr val="000000"/>
              </a:solidFill>
              <a:latin typeface="Arial"/>
              <a:ea typeface="Arial"/>
              <a:cs typeface="Arial"/>
              <a:sym typeface="Arial"/>
            </a:endParaRPr>
          </a:p>
        </p:txBody>
      </p:sp>
      <p:pic>
        <p:nvPicPr>
          <p:cNvPr id="9" name="Picture 8" descr="A person holding a baby&#10;&#10;AI-generated content may be incorrect.">
            <a:extLst>
              <a:ext uri="{FF2B5EF4-FFF2-40B4-BE49-F238E27FC236}">
                <a16:creationId xmlns:a16="http://schemas.microsoft.com/office/drawing/2014/main" id="{AE683B48-42E8-5D54-90E4-3BA57E42F93D}"/>
              </a:ext>
            </a:extLst>
          </p:cNvPr>
          <p:cNvPicPr>
            <a:picLocks noChangeAspect="1"/>
          </p:cNvPicPr>
          <p:nvPr/>
        </p:nvPicPr>
        <p:blipFill>
          <a:blip r:embed="rId4"/>
          <a:srcRect l="28050" t="7657" r="15186"/>
          <a:stretch>
            <a:fillRect/>
          </a:stretch>
        </p:blipFill>
        <p:spPr>
          <a:xfrm>
            <a:off x="865158" y="732749"/>
            <a:ext cx="4451661" cy="4827970"/>
          </a:xfrm>
          <a:prstGeom prst="rect">
            <a:avLst/>
          </a:prstGeom>
        </p:spPr>
      </p:pic>
    </p:spTree>
    <p:extLst>
      <p:ext uri="{BB962C8B-B14F-4D97-AF65-F5344CB8AC3E}">
        <p14:creationId xmlns:p14="http://schemas.microsoft.com/office/powerpoint/2010/main" val="1450287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68171-F501-5EC9-8849-5D0FE73AE00B}"/>
              </a:ext>
            </a:extLst>
          </p:cNvPr>
          <p:cNvSpPr>
            <a:spLocks noGrp="1"/>
          </p:cNvSpPr>
          <p:nvPr>
            <p:ph type="ctrTitle"/>
          </p:nvPr>
        </p:nvSpPr>
        <p:spPr>
          <a:xfrm>
            <a:off x="883920" y="222313"/>
            <a:ext cx="10302240" cy="885518"/>
          </a:xfrm>
        </p:spPr>
        <p:txBody>
          <a:bodyPr>
            <a:normAutofit/>
          </a:bodyPr>
          <a:lstStyle/>
          <a:p>
            <a:pPr algn="ctr"/>
            <a:r>
              <a:rPr lang="en-US" sz="4000" dirty="0">
                <a:solidFill>
                  <a:srgbClr val="002060"/>
                </a:solidFill>
              </a:rPr>
              <a:t>Development Domains</a:t>
            </a:r>
          </a:p>
        </p:txBody>
      </p:sp>
      <p:graphicFrame>
        <p:nvGraphicFramePr>
          <p:cNvPr id="4" name="Table 3">
            <a:extLst>
              <a:ext uri="{FF2B5EF4-FFF2-40B4-BE49-F238E27FC236}">
                <a16:creationId xmlns:a16="http://schemas.microsoft.com/office/drawing/2014/main" id="{87994E29-23EA-D4B5-C118-67D0EAE411F8}"/>
              </a:ext>
            </a:extLst>
          </p:cNvPr>
          <p:cNvGraphicFramePr>
            <a:graphicFrameLocks noGrp="1"/>
          </p:cNvGraphicFramePr>
          <p:nvPr>
            <p:extLst>
              <p:ext uri="{D42A27DB-BD31-4B8C-83A1-F6EECF244321}">
                <p14:modId xmlns:p14="http://schemas.microsoft.com/office/powerpoint/2010/main" val="3266093855"/>
              </p:ext>
            </p:extLst>
          </p:nvPr>
        </p:nvGraphicFramePr>
        <p:xfrm>
          <a:off x="641978" y="1509465"/>
          <a:ext cx="11157299" cy="4880038"/>
        </p:xfrm>
        <a:graphic>
          <a:graphicData uri="http://schemas.openxmlformats.org/drawingml/2006/table">
            <a:tbl>
              <a:tblPr firstRow="1" firstCol="1" bandRow="1">
                <a:tableStyleId>{9DCAF9ED-07DC-4A11-8D7F-57B35C25682E}</a:tableStyleId>
              </a:tblPr>
              <a:tblGrid>
                <a:gridCol w="3619610">
                  <a:extLst>
                    <a:ext uri="{9D8B030D-6E8A-4147-A177-3AD203B41FA5}">
                      <a16:colId xmlns:a16="http://schemas.microsoft.com/office/drawing/2014/main" val="2997739179"/>
                    </a:ext>
                  </a:extLst>
                </a:gridCol>
                <a:gridCol w="7537689">
                  <a:extLst>
                    <a:ext uri="{9D8B030D-6E8A-4147-A177-3AD203B41FA5}">
                      <a16:colId xmlns:a16="http://schemas.microsoft.com/office/drawing/2014/main" val="501148440"/>
                    </a:ext>
                  </a:extLst>
                </a:gridCol>
              </a:tblGrid>
              <a:tr h="564209">
                <a:tc>
                  <a:txBody>
                    <a:bodyPr/>
                    <a:lstStyle/>
                    <a:p>
                      <a:pPr marL="0" marR="0" algn="l">
                        <a:lnSpc>
                          <a:spcPct val="115000"/>
                        </a:lnSpc>
                        <a:spcAft>
                          <a:spcPts val="800"/>
                        </a:spcAft>
                        <a:buNone/>
                      </a:pPr>
                      <a:r>
                        <a:rPr lang="en-US" sz="2800" kern="100" dirty="0">
                          <a:solidFill>
                            <a:srgbClr val="002060"/>
                          </a:solidFill>
                          <a:effectLst/>
                        </a:rPr>
                        <a:t>Domain</a:t>
                      </a:r>
                      <a:endParaRPr lang="en-US" sz="28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tc>
                  <a:txBody>
                    <a:bodyPr/>
                    <a:lstStyle/>
                    <a:p>
                      <a:pPr marL="0" marR="0">
                        <a:lnSpc>
                          <a:spcPct val="115000"/>
                        </a:lnSpc>
                        <a:spcAft>
                          <a:spcPts val="800"/>
                        </a:spcAft>
                        <a:buNone/>
                      </a:pPr>
                      <a:r>
                        <a:rPr lang="en-US" sz="2800" kern="100" dirty="0">
                          <a:solidFill>
                            <a:srgbClr val="002060"/>
                          </a:solidFill>
                          <a:effectLst/>
                        </a:rPr>
                        <a:t>Description</a:t>
                      </a:r>
                      <a:endParaRPr lang="en-US" sz="28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extLst>
                  <a:ext uri="{0D108BD9-81ED-4DB2-BD59-A6C34878D82A}">
                    <a16:rowId xmlns:a16="http://schemas.microsoft.com/office/drawing/2014/main" val="2042155705"/>
                  </a:ext>
                </a:extLst>
              </a:tr>
              <a:tr h="1109165">
                <a:tc>
                  <a:txBody>
                    <a:bodyPr/>
                    <a:lstStyle/>
                    <a:p>
                      <a:pPr marL="0" marR="0">
                        <a:lnSpc>
                          <a:spcPct val="115000"/>
                        </a:lnSpc>
                        <a:spcAft>
                          <a:spcPts val="800"/>
                        </a:spcAft>
                        <a:buNone/>
                      </a:pPr>
                      <a:r>
                        <a:rPr lang="en-US" sz="2800" kern="100" dirty="0">
                          <a:solidFill>
                            <a:srgbClr val="002060"/>
                          </a:solidFill>
                          <a:effectLst/>
                        </a:rPr>
                        <a:t>Social/Emotional</a:t>
                      </a:r>
                      <a:endParaRPr lang="en-US" sz="28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tc>
                  <a:txBody>
                    <a:bodyPr/>
                    <a:lstStyle/>
                    <a:p>
                      <a:pPr marL="0" marR="0">
                        <a:lnSpc>
                          <a:spcPct val="115000"/>
                        </a:lnSpc>
                        <a:spcAft>
                          <a:spcPts val="800"/>
                        </a:spcAft>
                        <a:buNone/>
                      </a:pPr>
                      <a:r>
                        <a:rPr lang="en-US" sz="2800" kern="100" dirty="0">
                          <a:solidFill>
                            <a:srgbClr val="002060"/>
                          </a:solidFill>
                          <a:effectLst/>
                        </a:rPr>
                        <a:t>Involves forming relationships, managing emotions, and responding to others.</a:t>
                      </a:r>
                      <a:endParaRPr lang="en-US" sz="28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extLst>
                  <a:ext uri="{0D108BD9-81ED-4DB2-BD59-A6C34878D82A}">
                    <a16:rowId xmlns:a16="http://schemas.microsoft.com/office/drawing/2014/main" val="2767780582"/>
                  </a:ext>
                </a:extLst>
              </a:tr>
              <a:tr h="1109165">
                <a:tc>
                  <a:txBody>
                    <a:bodyPr/>
                    <a:lstStyle/>
                    <a:p>
                      <a:pPr marL="0" marR="0">
                        <a:lnSpc>
                          <a:spcPct val="115000"/>
                        </a:lnSpc>
                        <a:spcAft>
                          <a:spcPts val="800"/>
                        </a:spcAft>
                        <a:buNone/>
                      </a:pPr>
                      <a:r>
                        <a:rPr lang="en-US" sz="2800" kern="100" dirty="0">
                          <a:solidFill>
                            <a:srgbClr val="002060"/>
                          </a:solidFill>
                          <a:effectLst/>
                        </a:rPr>
                        <a:t>Language/</a:t>
                      </a:r>
                    </a:p>
                    <a:p>
                      <a:pPr marL="0" marR="0">
                        <a:lnSpc>
                          <a:spcPct val="115000"/>
                        </a:lnSpc>
                        <a:spcAft>
                          <a:spcPts val="800"/>
                        </a:spcAft>
                        <a:buNone/>
                      </a:pPr>
                      <a:r>
                        <a:rPr lang="en-US" sz="2800" kern="100" dirty="0">
                          <a:solidFill>
                            <a:srgbClr val="002060"/>
                          </a:solidFill>
                          <a:effectLst/>
                        </a:rPr>
                        <a:t>Communication</a:t>
                      </a:r>
                      <a:endParaRPr lang="en-US" sz="28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tc>
                  <a:txBody>
                    <a:bodyPr/>
                    <a:lstStyle/>
                    <a:p>
                      <a:pPr marL="0" marR="0">
                        <a:lnSpc>
                          <a:spcPct val="115000"/>
                        </a:lnSpc>
                        <a:spcAft>
                          <a:spcPts val="800"/>
                        </a:spcAft>
                        <a:buNone/>
                      </a:pPr>
                      <a:r>
                        <a:rPr lang="en-US" sz="2800" kern="100" dirty="0">
                          <a:solidFill>
                            <a:srgbClr val="002060"/>
                          </a:solidFill>
                          <a:effectLst/>
                        </a:rPr>
                        <a:t>Includes understanding and using words, gestures, and expressions.</a:t>
                      </a:r>
                      <a:endParaRPr lang="en-US" sz="28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extLst>
                  <a:ext uri="{0D108BD9-81ED-4DB2-BD59-A6C34878D82A}">
                    <a16:rowId xmlns:a16="http://schemas.microsoft.com/office/drawing/2014/main" val="2034950864"/>
                  </a:ext>
                </a:extLst>
              </a:tr>
              <a:tr h="988334">
                <a:tc>
                  <a:txBody>
                    <a:bodyPr/>
                    <a:lstStyle/>
                    <a:p>
                      <a:pPr marL="0" marR="0">
                        <a:lnSpc>
                          <a:spcPct val="115000"/>
                        </a:lnSpc>
                        <a:spcAft>
                          <a:spcPts val="800"/>
                        </a:spcAft>
                        <a:buNone/>
                      </a:pPr>
                      <a:r>
                        <a:rPr lang="en-US" sz="2800" kern="100" dirty="0">
                          <a:solidFill>
                            <a:srgbClr val="002060"/>
                          </a:solidFill>
                          <a:effectLst/>
                        </a:rPr>
                        <a:t>Cognitive</a:t>
                      </a:r>
                      <a:endParaRPr lang="en-US" sz="28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tc>
                  <a:txBody>
                    <a:bodyPr/>
                    <a:lstStyle/>
                    <a:p>
                      <a:pPr marL="0" marR="0">
                        <a:lnSpc>
                          <a:spcPct val="115000"/>
                        </a:lnSpc>
                        <a:spcAft>
                          <a:spcPts val="800"/>
                        </a:spcAft>
                        <a:buNone/>
                      </a:pPr>
                      <a:r>
                        <a:rPr lang="en-US" sz="2800" kern="100" dirty="0">
                          <a:solidFill>
                            <a:srgbClr val="002060"/>
                          </a:solidFill>
                          <a:effectLst/>
                        </a:rPr>
                        <a:t>Focuses on learning, problem-solving, and exploration.</a:t>
                      </a:r>
                      <a:endParaRPr lang="en-US" sz="28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extLst>
                  <a:ext uri="{0D108BD9-81ED-4DB2-BD59-A6C34878D82A}">
                    <a16:rowId xmlns:a16="http://schemas.microsoft.com/office/drawing/2014/main" val="3817171582"/>
                  </a:ext>
                </a:extLst>
              </a:tr>
              <a:tr h="1109165">
                <a:tc>
                  <a:txBody>
                    <a:bodyPr/>
                    <a:lstStyle/>
                    <a:p>
                      <a:pPr marL="0" marR="0">
                        <a:lnSpc>
                          <a:spcPct val="115000"/>
                        </a:lnSpc>
                        <a:spcAft>
                          <a:spcPts val="800"/>
                        </a:spcAft>
                        <a:buNone/>
                      </a:pPr>
                      <a:r>
                        <a:rPr lang="en-US" sz="2800" kern="100" dirty="0">
                          <a:solidFill>
                            <a:srgbClr val="002060"/>
                          </a:solidFill>
                          <a:effectLst/>
                        </a:rPr>
                        <a:t>Movement/Physical</a:t>
                      </a:r>
                      <a:endParaRPr lang="en-US" sz="28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tc>
                  <a:txBody>
                    <a:bodyPr/>
                    <a:lstStyle/>
                    <a:p>
                      <a:pPr marL="0" marR="0">
                        <a:lnSpc>
                          <a:spcPct val="115000"/>
                        </a:lnSpc>
                        <a:spcAft>
                          <a:spcPts val="800"/>
                        </a:spcAft>
                        <a:buNone/>
                      </a:pPr>
                      <a:r>
                        <a:rPr lang="en-US" sz="2800" kern="100" dirty="0">
                          <a:solidFill>
                            <a:srgbClr val="002060"/>
                          </a:solidFill>
                          <a:effectLst/>
                        </a:rPr>
                        <a:t>Movement, gross motor (e.g., walking) and fine motor (e.g., grasping) skills.</a:t>
                      </a:r>
                      <a:endParaRPr lang="en-US" sz="28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extLst>
                  <a:ext uri="{0D108BD9-81ED-4DB2-BD59-A6C34878D82A}">
                    <a16:rowId xmlns:a16="http://schemas.microsoft.com/office/drawing/2014/main" val="337129696"/>
                  </a:ext>
                </a:extLst>
              </a:tr>
            </a:tbl>
          </a:graphicData>
        </a:graphic>
      </p:graphicFrame>
    </p:spTree>
    <p:extLst>
      <p:ext uri="{BB962C8B-B14F-4D97-AF65-F5344CB8AC3E}">
        <p14:creationId xmlns:p14="http://schemas.microsoft.com/office/powerpoint/2010/main" val="3962753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0AA95-420E-5772-524C-A021AC0E6CD2}"/>
              </a:ext>
            </a:extLst>
          </p:cNvPr>
          <p:cNvSpPr>
            <a:spLocks noGrp="1"/>
          </p:cNvSpPr>
          <p:nvPr>
            <p:ph type="title"/>
          </p:nvPr>
        </p:nvSpPr>
        <p:spPr>
          <a:xfrm>
            <a:off x="281353" y="304803"/>
            <a:ext cx="11412415" cy="1539503"/>
          </a:xfrm>
        </p:spPr>
        <p:txBody>
          <a:bodyPr/>
          <a:lstStyle/>
          <a:p>
            <a:pPr algn="ctr"/>
            <a:r>
              <a:rPr lang="en-US" sz="4000" b="1" dirty="0">
                <a:solidFill>
                  <a:srgbClr val="002060"/>
                </a:solidFill>
              </a:rPr>
              <a:t>Does your baby sometimes make </a:t>
            </a:r>
            <a:br>
              <a:rPr lang="en-US" sz="4000" b="1" dirty="0">
                <a:solidFill>
                  <a:srgbClr val="002060"/>
                </a:solidFill>
              </a:rPr>
            </a:br>
            <a:r>
              <a:rPr lang="en-US" sz="4000" b="1" dirty="0">
                <a:solidFill>
                  <a:srgbClr val="002060"/>
                </a:solidFill>
              </a:rPr>
              <a:t>throaty or gurgling sounds?</a:t>
            </a:r>
            <a:br>
              <a:rPr lang="en-US" sz="3600" b="1" dirty="0">
                <a:solidFill>
                  <a:srgbClr val="002060"/>
                </a:solidFill>
              </a:rPr>
            </a:br>
            <a:endParaRPr lang="en-US" sz="3600" b="1" dirty="0">
              <a:solidFill>
                <a:srgbClr val="002060"/>
              </a:solidFill>
            </a:endParaRPr>
          </a:p>
        </p:txBody>
      </p:sp>
      <p:pic>
        <p:nvPicPr>
          <p:cNvPr id="5" name="Content Placeholder 4" descr="Smiling baby">
            <a:extLst>
              <a:ext uri="{FF2B5EF4-FFF2-40B4-BE49-F238E27FC236}">
                <a16:creationId xmlns:a16="http://schemas.microsoft.com/office/drawing/2014/main" id="{C4D4DA12-14F7-D8E6-ACA2-E77DD388B474}"/>
              </a:ext>
            </a:extLst>
          </p:cNvPr>
          <p:cNvPicPr>
            <a:picLocks noGrp="1" noChangeAspect="1"/>
          </p:cNvPicPr>
          <p:nvPr>
            <p:ph sz="quarter" idx="13"/>
          </p:nvPr>
        </p:nvPicPr>
        <p:blipFill>
          <a:blip r:embed="rId3" cstate="screen">
            <a:extLst>
              <a:ext uri="{28A0092B-C50C-407E-A947-70E740481C1C}">
                <a14:useLocalDpi xmlns:a14="http://schemas.microsoft.com/office/drawing/2010/main" val="0"/>
              </a:ext>
            </a:extLst>
          </a:blip>
          <a:stretch>
            <a:fillRect/>
          </a:stretch>
        </p:blipFill>
        <p:spPr>
          <a:xfrm>
            <a:off x="2992615" y="1686045"/>
            <a:ext cx="6206770" cy="4204802"/>
          </a:xfrm>
        </p:spPr>
      </p:pic>
    </p:spTree>
    <p:extLst>
      <p:ext uri="{BB962C8B-B14F-4D97-AF65-F5344CB8AC3E}">
        <p14:creationId xmlns:p14="http://schemas.microsoft.com/office/powerpoint/2010/main" val="1199614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D4CC4-79A1-1797-6E3A-E35849CB712A}"/>
              </a:ext>
            </a:extLst>
          </p:cNvPr>
          <p:cNvSpPr>
            <a:spLocks noGrp="1"/>
          </p:cNvSpPr>
          <p:nvPr>
            <p:ph type="title"/>
          </p:nvPr>
        </p:nvSpPr>
        <p:spPr>
          <a:xfrm>
            <a:off x="1053353" y="2474262"/>
            <a:ext cx="10515600" cy="1472974"/>
          </a:xfrm>
        </p:spPr>
        <p:txBody>
          <a:bodyPr/>
          <a:lstStyle/>
          <a:p>
            <a:pPr algn="ctr"/>
            <a:r>
              <a:rPr lang="en-US" sz="6000" b="1" dirty="0">
                <a:solidFill>
                  <a:srgbClr val="002060"/>
                </a:solidFill>
              </a:rPr>
              <a:t>Communication</a:t>
            </a:r>
          </a:p>
        </p:txBody>
      </p:sp>
    </p:spTree>
    <p:extLst>
      <p:ext uri="{BB962C8B-B14F-4D97-AF65-F5344CB8AC3E}">
        <p14:creationId xmlns:p14="http://schemas.microsoft.com/office/powerpoint/2010/main" val="1304224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D25C4-AEBC-9F8B-53AB-449A494630DB}"/>
              </a:ext>
            </a:extLst>
          </p:cNvPr>
          <p:cNvSpPr>
            <a:spLocks noGrp="1"/>
          </p:cNvSpPr>
          <p:nvPr>
            <p:ph type="title"/>
          </p:nvPr>
        </p:nvSpPr>
        <p:spPr>
          <a:xfrm>
            <a:off x="838200" y="304803"/>
            <a:ext cx="10750062" cy="1472974"/>
          </a:xfrm>
        </p:spPr>
        <p:txBody>
          <a:bodyPr/>
          <a:lstStyle/>
          <a:p>
            <a:r>
              <a:rPr lang="en-US" b="1" dirty="0">
                <a:solidFill>
                  <a:srgbClr val="002060"/>
                </a:solidFill>
              </a:rPr>
              <a:t>Does your baby climb onto furniture or other large objects, such as large climbing blocks?</a:t>
            </a:r>
          </a:p>
        </p:txBody>
      </p:sp>
      <p:pic>
        <p:nvPicPr>
          <p:cNvPr id="5" name="Content Placeholder 4">
            <a:extLst>
              <a:ext uri="{FF2B5EF4-FFF2-40B4-BE49-F238E27FC236}">
                <a16:creationId xmlns:a16="http://schemas.microsoft.com/office/drawing/2014/main" id="{CBD45BA7-4C46-55E8-6124-506BE3717D00}"/>
              </a:ext>
            </a:extLst>
          </p:cNvPr>
          <p:cNvPicPr>
            <a:picLocks noGrp="1" noChangeAspect="1"/>
          </p:cNvPicPr>
          <p:nvPr>
            <p:ph sz="quarter" idx="13"/>
          </p:nvPr>
        </p:nvPicPr>
        <p:blipFill>
          <a:blip r:embed="rId3"/>
          <a:srcRect l="59645" t="9625" r="15537" b="25069"/>
          <a:stretch>
            <a:fillRect/>
          </a:stretch>
        </p:blipFill>
        <p:spPr>
          <a:xfrm>
            <a:off x="3164115" y="2318995"/>
            <a:ext cx="5704114" cy="4225390"/>
          </a:xfrm>
        </p:spPr>
      </p:pic>
    </p:spTree>
    <p:extLst>
      <p:ext uri="{BB962C8B-B14F-4D97-AF65-F5344CB8AC3E}">
        <p14:creationId xmlns:p14="http://schemas.microsoft.com/office/powerpoint/2010/main" val="34563086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D646E0-DCC8-4209-B539-AA58186B68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0E87F72-70BF-43BC-A0D4-53665DC12672}">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FABD9919-8F5A-4B99-83E1-E90FE1DCF2E1}">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742</TotalTime>
  <Words>3636</Words>
  <Application>Microsoft Office PowerPoint</Application>
  <PresentationFormat>Widescreen</PresentationFormat>
  <Paragraphs>274</Paragraphs>
  <Slides>36</Slides>
  <Notes>36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Aptos</vt:lpstr>
      <vt:lpstr>Aptos Display</vt:lpstr>
      <vt:lpstr>Arial</vt:lpstr>
      <vt:lpstr>Berlin Sans FB</vt:lpstr>
      <vt:lpstr>Calibri</vt:lpstr>
      <vt:lpstr>Symbol</vt:lpstr>
      <vt:lpstr>Office Theme</vt:lpstr>
      <vt:lpstr>Little Stars on the Horizon:  Guiding Healthy Growth and  Watching for Delays</vt:lpstr>
      <vt:lpstr>PowerPoint Presentation</vt:lpstr>
      <vt:lpstr>Learning  Objectives</vt:lpstr>
      <vt:lpstr>Share an observation  of a child</vt:lpstr>
      <vt:lpstr>PowerPoint Presentation</vt:lpstr>
      <vt:lpstr>Development Domains</vt:lpstr>
      <vt:lpstr>Does your baby sometimes make  throaty or gurgling sounds? </vt:lpstr>
      <vt:lpstr>Communication</vt:lpstr>
      <vt:lpstr>Does your baby climb onto furniture or other large objects, such as large climbing blocks?</vt:lpstr>
      <vt:lpstr>Gross Motor</vt:lpstr>
      <vt:lpstr>Does your child turn the pages of a book by themselves? (They may turn more than one page at a time.)</vt:lpstr>
      <vt:lpstr>Fine Motor</vt:lpstr>
      <vt:lpstr>Does your child dress up and “play act,” pretending to be someone or something else?  </vt:lpstr>
      <vt:lpstr>Cognitive</vt:lpstr>
      <vt:lpstr>Does your child usually take turns and  share with other children?</vt:lpstr>
      <vt:lpstr>Social- Emotional</vt:lpstr>
      <vt:lpstr>PowerPoint Presentation</vt:lpstr>
      <vt:lpstr>Developmental Processes:      Developmental Process</vt:lpstr>
      <vt:lpstr>Developmental delays or challenges</vt:lpstr>
      <vt:lpstr>Warning Signs</vt:lpstr>
      <vt:lpstr>Family Conversation Roadmap for  Home Visitors</vt:lpstr>
      <vt:lpstr>Celebrate Progress!</vt:lpstr>
      <vt:lpstr>Does Anyone  Have a Concern?</vt:lpstr>
      <vt:lpstr>Do We Agree?</vt:lpstr>
      <vt:lpstr>What is the Child’s Behavior Telling Us?</vt:lpstr>
      <vt:lpstr>What Are Your Hopes for Your Child?</vt:lpstr>
      <vt:lpstr> Let’s Discuss</vt:lpstr>
      <vt:lpstr> Let’s Make More Progress – Next Steps</vt:lpstr>
      <vt:lpstr>Pair and Share</vt:lpstr>
      <vt:lpstr>Practice Script:</vt:lpstr>
      <vt:lpstr>Support for Families:  Family Infant Toddler Program (FIT)</vt:lpstr>
      <vt:lpstr>Eligibility for the  Family Infant Toddler (FIT) Program</vt:lpstr>
      <vt:lpstr>FIT Services: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Heidi Kranz</dc:creator>
  <cp:lastModifiedBy>Heidi Kranz</cp:lastModifiedBy>
  <cp:revision>62</cp:revision>
  <dcterms:created xsi:type="dcterms:W3CDTF">2025-08-20T21:17:01Z</dcterms:created>
  <dcterms:modified xsi:type="dcterms:W3CDTF">2025-09-29T18:38:59Z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